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30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98" r:id="rId12"/>
    <p:sldId id="266" r:id="rId13"/>
    <p:sldId id="267" r:id="rId14"/>
    <p:sldId id="268" r:id="rId15"/>
    <p:sldId id="265" r:id="rId16"/>
    <p:sldId id="269" r:id="rId17"/>
    <p:sldId id="270" r:id="rId18"/>
    <p:sldId id="271" r:id="rId19"/>
    <p:sldId id="299" r:id="rId20"/>
    <p:sldId id="273" r:id="rId21"/>
    <p:sldId id="272" r:id="rId22"/>
    <p:sldId id="274" r:id="rId23"/>
    <p:sldId id="275" r:id="rId24"/>
    <p:sldId id="300" r:id="rId25"/>
    <p:sldId id="276" r:id="rId26"/>
    <p:sldId id="277" r:id="rId27"/>
    <p:sldId id="278" r:id="rId28"/>
    <p:sldId id="279" r:id="rId29"/>
    <p:sldId id="306" r:id="rId30"/>
    <p:sldId id="280" r:id="rId31"/>
    <p:sldId id="281" r:id="rId32"/>
    <p:sldId id="282" r:id="rId33"/>
    <p:sldId id="301" r:id="rId34"/>
    <p:sldId id="283" r:id="rId35"/>
    <p:sldId id="284" r:id="rId36"/>
    <p:sldId id="285" r:id="rId37"/>
    <p:sldId id="286" r:id="rId38"/>
    <p:sldId id="304" r:id="rId39"/>
    <p:sldId id="302" r:id="rId40"/>
    <p:sldId id="288" r:id="rId41"/>
    <p:sldId id="287" r:id="rId42"/>
    <p:sldId id="289" r:id="rId43"/>
    <p:sldId id="290" r:id="rId44"/>
    <p:sldId id="291" r:id="rId45"/>
    <p:sldId id="292" r:id="rId46"/>
    <p:sldId id="293" r:id="rId47"/>
    <p:sldId id="295" r:id="rId48"/>
    <p:sldId id="294" r:id="rId49"/>
    <p:sldId id="296" r:id="rId50"/>
    <p:sldId id="303" r:id="rId51"/>
    <p:sldId id="297" r:id="rId52"/>
  </p:sldIdLst>
  <p:sldSz cx="9144000" cy="5143500" type="screen16x9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13" autoAdjust="0"/>
  </p:normalViewPr>
  <p:slideViewPr>
    <p:cSldViewPr>
      <p:cViewPr varScale="1">
        <p:scale>
          <a:sx n="80" d="100"/>
          <a:sy n="80" d="100"/>
        </p:scale>
        <p:origin x="89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BBB16FCE-5CFD-4070-BC10-9ED9E7286A62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12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C3EE3A58-A1C5-4D02-A841-01F78E9DA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8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Geometry 5</a:t>
            </a:r>
            <a:endParaRPr lang="en-US" sz="7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35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JK is </a:t>
            </a:r>
            <a:r>
              <a:rPr lang="en-US" dirty="0" smtClean="0">
                <a:sym typeface="Symbol"/>
              </a:rPr>
              <a:t> bisector,</a:t>
            </a:r>
            <a:r>
              <a:rPr lang="en-US" baseline="0" dirty="0" smtClean="0">
                <a:sym typeface="Symbol"/>
              </a:rPr>
              <a:t> then NK = LK (</a:t>
            </a:r>
            <a:r>
              <a:rPr lang="en-US" dirty="0" smtClean="0">
                <a:sym typeface="Symbol"/>
              </a:rPr>
              <a:t> bisector theorem).</a:t>
            </a:r>
          </a:p>
          <a:p>
            <a:r>
              <a:rPr lang="en-US" dirty="0" smtClean="0">
                <a:sym typeface="Symbol"/>
              </a:rPr>
              <a:t>6x – 5 = 4x + 1 </a:t>
            </a:r>
            <a:r>
              <a:rPr lang="en-US" dirty="0" smtClean="0">
                <a:sym typeface="Wingdings" pitchFamily="2" charset="2"/>
              </a:rPr>
              <a:t> 2x</a:t>
            </a:r>
            <a:r>
              <a:rPr lang="en-US" baseline="0" dirty="0" smtClean="0">
                <a:sym typeface="Wingdings" pitchFamily="2" charset="2"/>
              </a:rPr>
              <a:t> – 5 = 1  2x = 6  x = 3</a:t>
            </a:r>
          </a:p>
          <a:p>
            <a:r>
              <a:rPr lang="en-US" baseline="0" dirty="0" smtClean="0">
                <a:sym typeface="Wingdings" pitchFamily="2" charset="2"/>
              </a:rPr>
              <a:t>Find NK: 6x – 5  6(3) – 5 = 13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Since MN = ML, M is equidistant from each end of NL.  Thus by then Converse of the Perpendicular Bisector Theorem, M is on the perpendicular bisector.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24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Length should be</a:t>
            </a:r>
            <a:r>
              <a:rPr lang="en-US" baseline="0" dirty="0" smtClean="0"/>
              <a:t> ½ </a:t>
            </a:r>
          </a:p>
          <a:p>
            <a:r>
              <a:rPr lang="en-US" baseline="0" dirty="0" smtClean="0"/>
              <a:t>They should be parallel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3x + 5 = 4x – 6 </a:t>
            </a:r>
            <a:r>
              <a:rPr lang="en-US" dirty="0" smtClean="0">
                <a:sym typeface="Wingdings" pitchFamily="2" charset="2"/>
              </a:rPr>
              <a:t> 5 = x – 6  x = 11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5x = 6x – 5  -x = -5</a:t>
            </a:r>
            <a:r>
              <a:rPr lang="en-US" baseline="0" dirty="0" smtClean="0">
                <a:sym typeface="Wingdings" pitchFamily="2" charset="2"/>
              </a:rPr>
              <a:t>  x = 5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No, you need to know that SP </a:t>
            </a:r>
            <a:r>
              <a:rPr lang="en-US" baseline="0" dirty="0" smtClean="0">
                <a:sym typeface="Symbol"/>
              </a:rPr>
              <a:t> QP and SR  QR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NF by using the Pythagorean</a:t>
            </a:r>
            <a:r>
              <a:rPr lang="en-US" baseline="0" dirty="0" smtClean="0"/>
              <a:t> theorem.</a:t>
            </a:r>
          </a:p>
          <a:p>
            <a:r>
              <a:rPr lang="en-US" baseline="0" dirty="0" smtClean="0"/>
              <a:t>16</a:t>
            </a:r>
            <a:r>
              <a:rPr lang="en-US" baseline="30000" dirty="0" smtClean="0"/>
              <a:t>2</a:t>
            </a:r>
            <a:r>
              <a:rPr lang="en-US" baseline="0" dirty="0" smtClean="0"/>
              <a:t> + NF</a:t>
            </a:r>
            <a:r>
              <a:rPr lang="en-US" baseline="30000" dirty="0" smtClean="0"/>
              <a:t>2</a:t>
            </a:r>
            <a:r>
              <a:rPr lang="en-US" baseline="0" dirty="0" smtClean="0"/>
              <a:t> = 20</a:t>
            </a:r>
            <a:r>
              <a:rPr lang="en-US" baseline="30000" dirty="0" smtClean="0"/>
              <a:t>2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Wingdings" pitchFamily="2" charset="2"/>
              </a:rPr>
              <a:t> 256 + NF</a:t>
            </a:r>
            <a:r>
              <a:rPr lang="en-US" baseline="30000" dirty="0" smtClean="0">
                <a:sym typeface="Wingdings" pitchFamily="2" charset="2"/>
              </a:rPr>
              <a:t>2</a:t>
            </a:r>
            <a:r>
              <a:rPr lang="en-US" baseline="0" dirty="0" smtClean="0">
                <a:sym typeface="Wingdings" pitchFamily="2" charset="2"/>
              </a:rPr>
              <a:t> = 400  NF</a:t>
            </a:r>
            <a:r>
              <a:rPr lang="en-US" baseline="30000" dirty="0" smtClean="0">
                <a:sym typeface="Wingdings" pitchFamily="2" charset="2"/>
              </a:rPr>
              <a:t>2</a:t>
            </a:r>
            <a:r>
              <a:rPr lang="en-US" baseline="0" dirty="0" smtClean="0">
                <a:sym typeface="Wingdings" pitchFamily="2" charset="2"/>
              </a:rPr>
              <a:t> = 144  NF = 12</a:t>
            </a:r>
          </a:p>
          <a:p>
            <a:r>
              <a:rPr lang="en-US" baseline="0" dirty="0" smtClean="0">
                <a:sym typeface="Wingdings" pitchFamily="2" charset="2"/>
              </a:rPr>
              <a:t>Since N is the </a:t>
            </a:r>
            <a:r>
              <a:rPr lang="en-US" baseline="0" dirty="0" err="1" smtClean="0">
                <a:sym typeface="Wingdings" pitchFamily="2" charset="2"/>
              </a:rPr>
              <a:t>incenter</a:t>
            </a:r>
            <a:r>
              <a:rPr lang="en-US" baseline="0" dirty="0" smtClean="0">
                <a:sym typeface="Wingdings" pitchFamily="2" charset="2"/>
              </a:rPr>
              <a:t>, NF = EN =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881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</a:t>
            </a:r>
            <a:r>
              <a:rPr lang="en-US" baseline="0" dirty="0" smtClean="0"/>
              <a:t> = 2/3 SC </a:t>
            </a:r>
            <a:r>
              <a:rPr lang="en-US" baseline="0" dirty="0" smtClean="0">
                <a:sym typeface="Wingdings" pitchFamily="2" charset="2"/>
              </a:rPr>
              <a:t> PC = 2/3 (2100) = 1400 ft  PS = 700 ft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T is midpoint of BC.  TC = 1000 ft, BC = 2000 ft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PT = 1/3 TA  800 = 1/3 TA  2400 ft = TA, PA = 1600 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nothing terribly interesting about the orthocenter.</a:t>
            </a:r>
          </a:p>
          <a:p>
            <a:r>
              <a:rPr lang="en-US" baseline="0" dirty="0" smtClean="0"/>
              <a:t>In an acute triangle, the orthocenter is inside the triangle.</a:t>
            </a:r>
          </a:p>
          <a:p>
            <a:r>
              <a:rPr lang="en-US" baseline="0" dirty="0" smtClean="0"/>
              <a:t>In a right triangle, the orthocenter is on the triangle at the right angle.</a:t>
            </a:r>
          </a:p>
          <a:p>
            <a:r>
              <a:rPr lang="en-US" baseline="0" dirty="0" smtClean="0"/>
              <a:t>In an obtuse triangle, the orthocenter is outside of the triangle.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the other two altitudes (from A and C).</a:t>
            </a:r>
            <a:r>
              <a:rPr lang="en-US" baseline="0" dirty="0" smtClean="0"/>
              <a:t>  They will be outside the triangle.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OQ is also the perpendicular bisector, angle bisector, and median.</a:t>
            </a:r>
          </a:p>
          <a:p>
            <a:r>
              <a:rPr lang="en-US" baseline="0" dirty="0" smtClean="0"/>
              <a:t>P (-h, 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610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the other two altitudes (from A and C).</a:t>
            </a:r>
            <a:r>
              <a:rPr lang="en-US" baseline="0" dirty="0" smtClean="0"/>
              <a:t>  They will be outside the triangle.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OQ is also the perpendicular bisector, angle bisector, and median.</a:t>
            </a:r>
          </a:p>
          <a:p>
            <a:r>
              <a:rPr lang="en-US" baseline="0" dirty="0" smtClean="0"/>
              <a:t>P (-h, 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+mn-lt"/>
              </a:rPr>
              <a:t>Δ</a:t>
            </a:r>
            <a:r>
              <a:rPr lang="en-US" dirty="0" smtClean="0">
                <a:latin typeface="+mn-lt"/>
              </a:rPr>
              <a:t>ABC is isosceles,</a:t>
            </a:r>
            <a:r>
              <a:rPr lang="en-US" dirty="0" smtClean="0"/>
              <a:t> BD is a median	(given)</a:t>
            </a:r>
          </a:p>
          <a:p>
            <a:r>
              <a:rPr lang="en-US" dirty="0" smtClean="0"/>
              <a:t>BA </a:t>
            </a:r>
            <a:r>
              <a:rPr lang="en-US" dirty="0" smtClean="0">
                <a:sym typeface="Symbol"/>
              </a:rPr>
              <a:t> BC			(def. Isosceles)</a:t>
            </a:r>
          </a:p>
          <a:p>
            <a:r>
              <a:rPr lang="en-US" dirty="0" smtClean="0">
                <a:sym typeface="Symbol"/>
              </a:rPr>
              <a:t>AD  DC			(def. Median)</a:t>
            </a:r>
          </a:p>
          <a:p>
            <a:r>
              <a:rPr lang="en-US" dirty="0" smtClean="0">
                <a:sym typeface="Symbol"/>
              </a:rPr>
              <a:t>BD  BD			(reflexive)</a:t>
            </a:r>
          </a:p>
          <a:p>
            <a:r>
              <a:rPr lang="el-GR" dirty="0" smtClean="0">
                <a:latin typeface="+mn-lt"/>
              </a:rPr>
              <a:t>Δ</a:t>
            </a:r>
            <a:r>
              <a:rPr lang="en-US" dirty="0" smtClean="0">
                <a:latin typeface="+mn-lt"/>
              </a:rPr>
              <a:t>ABD </a:t>
            </a:r>
            <a:r>
              <a:rPr lang="en-US" dirty="0" smtClean="0">
                <a:sym typeface="Symbol"/>
              </a:rPr>
              <a:t> </a:t>
            </a:r>
            <a:r>
              <a:rPr lang="el-GR" dirty="0" smtClean="0">
                <a:latin typeface="+mn-lt"/>
              </a:rPr>
              <a:t>Δ</a:t>
            </a:r>
            <a:r>
              <a:rPr lang="en-US" dirty="0" smtClean="0">
                <a:latin typeface="+mn-lt"/>
              </a:rPr>
              <a:t>CBD		(SSS)</a:t>
            </a:r>
          </a:p>
          <a:p>
            <a:r>
              <a:rPr lang="en-US" dirty="0" smtClean="0">
                <a:latin typeface="+mn-lt"/>
                <a:sym typeface="Symbol"/>
              </a:rPr>
              <a:t>ABD</a:t>
            </a:r>
            <a:r>
              <a:rPr lang="en-US" baseline="0" dirty="0" smtClean="0">
                <a:latin typeface="+mn-lt"/>
                <a:sym typeface="Symbol"/>
              </a:rPr>
              <a:t> </a:t>
            </a:r>
            <a:r>
              <a:rPr lang="en-US" dirty="0" smtClean="0">
                <a:sym typeface="Symbol"/>
              </a:rPr>
              <a:t> </a:t>
            </a:r>
            <a:r>
              <a:rPr lang="en-US" dirty="0" smtClean="0">
                <a:latin typeface="+mn-lt"/>
                <a:sym typeface="Symbol"/>
              </a:rPr>
              <a:t>CBD		(def </a:t>
            </a:r>
            <a:r>
              <a:rPr lang="en-US" dirty="0" smtClean="0">
                <a:sym typeface="Symbol"/>
              </a:rPr>
              <a:t> </a:t>
            </a:r>
            <a:r>
              <a:rPr lang="el-GR" dirty="0" smtClean="0">
                <a:latin typeface="+mn-lt"/>
              </a:rPr>
              <a:t>Δ</a:t>
            </a:r>
            <a:r>
              <a:rPr lang="en-US" dirty="0" smtClean="0">
                <a:latin typeface="+mn-lt"/>
              </a:rPr>
              <a:t>) (CPCTC)</a:t>
            </a:r>
          </a:p>
          <a:p>
            <a:r>
              <a:rPr lang="en-US" dirty="0" smtClean="0">
                <a:latin typeface="+mn-lt"/>
              </a:rPr>
              <a:t>BD is an angle bisector</a:t>
            </a:r>
            <a:r>
              <a:rPr lang="en-US" baseline="0" dirty="0" smtClean="0">
                <a:latin typeface="+mn-lt"/>
              </a:rPr>
              <a:t> 		(def angle bisector)</a:t>
            </a:r>
            <a:endParaRPr lang="en-US" dirty="0" smtClean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698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Smallest</a:t>
            </a:r>
            <a:r>
              <a:rPr lang="en-US" baseline="0" dirty="0" smtClean="0"/>
              <a:t> angle</a:t>
            </a:r>
          </a:p>
          <a:p>
            <a:r>
              <a:rPr lang="en-US" baseline="0" dirty="0" smtClean="0"/>
              <a:t>Largest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ST, RS, 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Can’t be done, short side</a:t>
            </a:r>
            <a:r>
              <a:rPr lang="en-US" baseline="0" dirty="0" smtClean="0"/>
              <a:t> don’t touch</a:t>
            </a:r>
          </a:p>
          <a:p>
            <a:r>
              <a:rPr lang="en-US" baseline="0" dirty="0" smtClean="0"/>
              <a:t>Can’t be done, forms a line</a:t>
            </a:r>
          </a:p>
          <a:p>
            <a:r>
              <a:rPr lang="en-US" baseline="0" dirty="0" smtClean="0"/>
              <a:t>Can be done, isosceles triangle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 + x &gt; 15 </a:t>
            </a:r>
            <a:r>
              <a:rPr lang="en-US" dirty="0" smtClean="0">
                <a:sym typeface="Wingdings" pitchFamily="2" charset="2"/>
              </a:rPr>
              <a:t> x &gt; 4</a:t>
            </a:r>
          </a:p>
          <a:p>
            <a:r>
              <a:rPr lang="en-US" dirty="0" smtClean="0">
                <a:sym typeface="Wingdings" pitchFamily="2" charset="2"/>
              </a:rPr>
              <a:t>15 + x &gt; 11  x &gt; -4 (not useful)</a:t>
            </a:r>
          </a:p>
          <a:p>
            <a:r>
              <a:rPr lang="en-US" dirty="0" smtClean="0">
                <a:sym typeface="Wingdings" pitchFamily="2" charset="2"/>
              </a:rPr>
              <a:t>11 + 15 &gt; x  26 &gt; x</a:t>
            </a:r>
          </a:p>
          <a:p>
            <a:r>
              <a:rPr lang="en-US" dirty="0" smtClean="0">
                <a:sym typeface="Wingdings" pitchFamily="2" charset="2"/>
              </a:rPr>
              <a:t>Combine</a:t>
            </a:r>
            <a:r>
              <a:rPr lang="en-US" baseline="0" dirty="0" smtClean="0">
                <a:sym typeface="Wingdings" pitchFamily="2" charset="2"/>
              </a:rPr>
              <a:t> 1</a:t>
            </a:r>
            <a:r>
              <a:rPr lang="en-US" baseline="30000" dirty="0" smtClean="0">
                <a:sym typeface="Wingdings" pitchFamily="2" charset="2"/>
              </a:rPr>
              <a:t>st</a:t>
            </a:r>
            <a:r>
              <a:rPr lang="en-US" baseline="0" dirty="0" smtClean="0">
                <a:sym typeface="Wingdings" pitchFamily="2" charset="2"/>
              </a:rPr>
              <a:t> and 3</a:t>
            </a:r>
            <a:r>
              <a:rPr lang="en-US" baseline="30000" dirty="0" smtClean="0">
                <a:sym typeface="Wingdings" pitchFamily="2" charset="2"/>
              </a:rPr>
              <a:t>rd</a:t>
            </a:r>
            <a:r>
              <a:rPr lang="en-US" baseline="0" dirty="0" smtClean="0">
                <a:sym typeface="Wingdings" pitchFamily="2" charset="2"/>
              </a:rPr>
              <a:t>: 4 &lt; x &lt; 26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Short cut: subtract to get smallest, add to get largest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 + 11 + 2x + 10 &gt; 5x – 9 </a:t>
            </a:r>
            <a:r>
              <a:rPr lang="en-US" dirty="0" smtClean="0">
                <a:sym typeface="Wingdings" pitchFamily="2" charset="2"/>
              </a:rPr>
              <a:t> 3x + 21 &gt; 5x – 9  30 &gt; 2x  15 &gt; x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2x + 10 + 5x – 9 &gt; x + 11  7x + 1 &gt; x + 11  6x &gt; 10  x &gt; 10/6  x &gt; 1 2/3 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x + 11 + 5x – 9 &gt; 2x + 10  6x + 2 &gt; 2x + 10  4x &gt; 8  x &gt; 2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Choose narrowest interval: 2 &lt; x &lt;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3441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253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506E8-08BF-4716-8DA3-B55C59674A37}" type="slidenum">
              <a:rPr lang="en-US"/>
              <a:pPr/>
              <a:t>40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two meter sticks to demonstrate the SAS Inequality and SSS Inequality</a:t>
            </a:r>
          </a:p>
          <a:p>
            <a:pPr lvl="1"/>
            <a:r>
              <a:rPr lang="en-US"/>
              <a:t>Have two meter sticks form two sides of the Δ and have the kids imagine the third side.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UV, WV</a:t>
            </a:r>
          </a:p>
          <a:p>
            <a:endParaRPr lang="en-US" dirty="0" smtClean="0"/>
          </a:p>
          <a:p>
            <a:r>
              <a:rPr lang="en-US" dirty="0" smtClean="0"/>
              <a:t>UW</a:t>
            </a:r>
          </a:p>
          <a:p>
            <a:endParaRPr lang="en-US" dirty="0" smtClean="0"/>
          </a:p>
          <a:p>
            <a:r>
              <a:rPr lang="en-US" dirty="0" smtClean="0"/>
              <a:t>UW = ½ ST</a:t>
            </a:r>
          </a:p>
          <a:p>
            <a:r>
              <a:rPr lang="en-US" dirty="0" smtClean="0"/>
              <a:t>VT = ½ ST</a:t>
            </a:r>
          </a:p>
          <a:p>
            <a:r>
              <a:rPr lang="en-US" dirty="0" smtClean="0"/>
              <a:t>UW</a:t>
            </a:r>
            <a:r>
              <a:rPr lang="en-US" baseline="0" dirty="0" smtClean="0"/>
              <a:t> = VT = 81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B59526-43C2-4FF0-9DC5-4D87C10B10DE}" type="slidenum">
              <a:rPr lang="en-US"/>
              <a:pPr/>
              <a:t>47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1250" cy="348297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x = 9</a:t>
            </a:r>
          </a:p>
          <a:p>
            <a:endParaRPr lang="en-US" dirty="0" smtClean="0"/>
          </a:p>
          <a:p>
            <a:r>
              <a:rPr lang="en-US" dirty="0" smtClean="0"/>
              <a:t>If x = 9, then x + y ≠ 14.</a:t>
            </a:r>
            <a:r>
              <a:rPr lang="en-US" baseline="0" dirty="0" smtClean="0"/>
              <a:t>  9 + 5 </a:t>
            </a:r>
            <a:r>
              <a:rPr lang="en-US" dirty="0" smtClean="0"/>
              <a:t>≠ 14 </a:t>
            </a:r>
            <a:r>
              <a:rPr lang="en-US" dirty="0" smtClean="0">
                <a:sym typeface="Wingdings" pitchFamily="2" charset="2"/>
              </a:rPr>
              <a:t> 14 </a:t>
            </a:r>
            <a:r>
              <a:rPr lang="en-US" dirty="0" smtClean="0"/>
              <a:t>≠ 14.</a:t>
            </a:r>
            <a:r>
              <a:rPr lang="en-US" baseline="0" dirty="0" smtClean="0"/>
              <a:t>  This is the contradiction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05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we’re finding midpoints,</a:t>
            </a:r>
            <a:r>
              <a:rPr lang="en-US" baseline="0" dirty="0" smtClean="0"/>
              <a:t> it is convenient to use 2a, 2b, and 2c so that the midpoints are whole numbers.</a:t>
            </a:r>
          </a:p>
          <a:p>
            <a:r>
              <a:rPr lang="en-US" baseline="0" dirty="0" smtClean="0"/>
              <a:t>Midpoint calculations:</a:t>
            </a:r>
          </a:p>
          <a:p>
            <a:r>
              <a:rPr lang="en-US" baseline="0" dirty="0" smtClean="0"/>
              <a:t>	midpoint = ((x</a:t>
            </a:r>
            <a:r>
              <a:rPr lang="en-US" baseline="-25000" dirty="0" smtClean="0"/>
              <a:t>1</a:t>
            </a:r>
            <a:r>
              <a:rPr lang="en-US" baseline="0" dirty="0" smtClean="0"/>
              <a:t> + x</a:t>
            </a:r>
            <a:r>
              <a:rPr lang="en-US" baseline="-25000" dirty="0" smtClean="0"/>
              <a:t>2</a:t>
            </a:r>
            <a:r>
              <a:rPr lang="en-US" baseline="0" dirty="0" smtClean="0"/>
              <a:t>)/2, (y</a:t>
            </a:r>
            <a:r>
              <a:rPr lang="en-US" baseline="-25000" dirty="0" smtClean="0"/>
              <a:t>1</a:t>
            </a:r>
            <a:r>
              <a:rPr lang="en-US" baseline="0" dirty="0" smtClean="0"/>
              <a:t> + y</a:t>
            </a:r>
            <a:r>
              <a:rPr lang="en-US" baseline="-25000" dirty="0" smtClean="0"/>
              <a:t>2</a:t>
            </a:r>
            <a:r>
              <a:rPr lang="en-US" baseline="0" dirty="0" smtClean="0"/>
              <a:t>)/2)</a:t>
            </a:r>
          </a:p>
          <a:p>
            <a:r>
              <a:rPr lang="en-US" baseline="0" dirty="0" smtClean="0"/>
              <a:t>	((0 + 2a)/2, (0 + 0)/2) = (a, 0)</a:t>
            </a:r>
          </a:p>
          <a:p>
            <a:r>
              <a:rPr lang="en-US" baseline="0" dirty="0" smtClean="0"/>
              <a:t>	((2a + 2b)/2, (0 + 2c)/2) = (a + b, c)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Parallel calculations: </a:t>
            </a:r>
          </a:p>
          <a:p>
            <a:r>
              <a:rPr lang="en-US" baseline="0" dirty="0" smtClean="0"/>
              <a:t>	slope = (y</a:t>
            </a:r>
            <a:r>
              <a:rPr lang="en-US" baseline="-25000" dirty="0" smtClean="0"/>
              <a:t>2</a:t>
            </a:r>
            <a:r>
              <a:rPr lang="en-US" baseline="0" dirty="0" smtClean="0"/>
              <a:t> – y</a:t>
            </a:r>
            <a:r>
              <a:rPr lang="en-US" baseline="-25000" dirty="0" smtClean="0"/>
              <a:t>1</a:t>
            </a:r>
            <a:r>
              <a:rPr lang="en-US" baseline="0" dirty="0" smtClean="0"/>
              <a:t>)/(x</a:t>
            </a:r>
            <a:r>
              <a:rPr lang="en-US" baseline="-25000" dirty="0" smtClean="0"/>
              <a:t>2</a:t>
            </a:r>
            <a:r>
              <a:rPr lang="en-US" baseline="0" dirty="0" smtClean="0"/>
              <a:t> – x</a:t>
            </a:r>
            <a:r>
              <a:rPr lang="en-US" baseline="-25000" dirty="0" smtClean="0"/>
              <a:t>1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	m = (2c – 0)/(2b – 0) = c/b</a:t>
            </a:r>
          </a:p>
          <a:p>
            <a:r>
              <a:rPr lang="en-US" baseline="0" dirty="0" smtClean="0"/>
              <a:t>	m = (c – 0)/(</a:t>
            </a:r>
            <a:r>
              <a:rPr lang="en-US" baseline="0" dirty="0" err="1" smtClean="0"/>
              <a:t>a+b</a:t>
            </a:r>
            <a:r>
              <a:rPr lang="en-US" baseline="0" dirty="0" smtClean="0"/>
              <a:t> – a) = c/b</a:t>
            </a:r>
          </a:p>
          <a:p>
            <a:r>
              <a:rPr lang="en-US" baseline="0" dirty="0" smtClean="0"/>
              <a:t>	slopes are the same so lines are parallel</a:t>
            </a:r>
          </a:p>
          <a:p>
            <a:r>
              <a:rPr lang="en-US" baseline="0" dirty="0" smtClean="0"/>
              <a:t>Length calculation:</a:t>
            </a:r>
          </a:p>
          <a:p>
            <a:r>
              <a:rPr lang="en-US" baseline="0" dirty="0" smtClean="0"/>
              <a:t>	dist = </a:t>
            </a:r>
            <a:r>
              <a:rPr lang="en-US" baseline="0" dirty="0" smtClean="0">
                <a:latin typeface="Calibri"/>
              </a:rPr>
              <a:t>√((x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baseline="0" dirty="0" smtClean="0">
                <a:latin typeface="Calibri"/>
              </a:rPr>
              <a:t> – 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baseline="0" dirty="0" smtClean="0">
                <a:latin typeface="Calibri"/>
              </a:rPr>
              <a:t>)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baseline="0" dirty="0" smtClean="0">
                <a:latin typeface="Calibri"/>
              </a:rPr>
              <a:t> + (y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baseline="0" dirty="0" smtClean="0">
                <a:latin typeface="Calibri"/>
              </a:rPr>
              <a:t> – y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baseline="0" dirty="0" smtClean="0">
                <a:latin typeface="Calibri"/>
              </a:rPr>
              <a:t>)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baseline="0" dirty="0" smtClean="0">
                <a:latin typeface="Calibri"/>
              </a:rPr>
              <a:t>)</a:t>
            </a:r>
          </a:p>
          <a:p>
            <a:r>
              <a:rPr lang="en-US" baseline="0" dirty="0" smtClean="0"/>
              <a:t>	</a:t>
            </a:r>
            <a:r>
              <a:rPr lang="en-US" baseline="0" dirty="0" smtClean="0">
                <a:latin typeface="+mn-lt"/>
              </a:rPr>
              <a:t>√((2b – 0)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 + (2c – 0)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) = √(4b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 + 4c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) = √(4(b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 + c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)) = 2√(b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 + c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)</a:t>
            </a:r>
          </a:p>
          <a:p>
            <a:r>
              <a:rPr lang="en-US" baseline="0" dirty="0" smtClean="0"/>
              <a:t>	</a:t>
            </a:r>
            <a:r>
              <a:rPr lang="en-US" baseline="0" dirty="0" smtClean="0">
                <a:latin typeface="+mn-lt"/>
              </a:rPr>
              <a:t>√((</a:t>
            </a:r>
            <a:r>
              <a:rPr lang="en-US" baseline="0" dirty="0" err="1" smtClean="0">
                <a:latin typeface="+mn-lt"/>
              </a:rPr>
              <a:t>a+b</a:t>
            </a:r>
            <a:r>
              <a:rPr lang="en-US" baseline="0" dirty="0" smtClean="0">
                <a:latin typeface="+mn-lt"/>
              </a:rPr>
              <a:t> – a)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 + (c – 0)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) = √(b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 + c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baseline="0" dirty="0" smtClean="0">
                <a:latin typeface="+mn-lt"/>
              </a:rPr>
              <a:t>)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3A58-A1C5-4D02-A841-01F78E9DA0A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0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1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3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8"/>
            <a:ext cx="8153400" cy="6524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8"/>
            <a:ext cx="8077200" cy="652462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6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528C63-2F60-4E94-ADDF-083C46AEFDF3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2" y="4686156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DFDC03-D3DF-4F16-849A-C9AA1697B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5/Geometry%205.1%20Answers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5/Geometry%205.1%20Quiz.ppt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5/Geometry%205.2%20Answers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5/Geometry%205.2%20Quiz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5/Geometry%205.3%20Answers.ppt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5/Geometry%205.3%20Quiz.pptx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5/Geometry%205.4%20Answers.ppt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5/Geometry%205.4%20Quiz.pptx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5/Geometry%205.5%20Answers.pptx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5/Geometry%205.5%20Quiz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5/Geometry%205.6%20Answers.pptx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5/Geometry%205.6%20Quiz.ppt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Relationships within Triangles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Geometry</a:t>
            </a:r>
          </a:p>
          <a:p>
            <a:r>
              <a:rPr lang="en-US" dirty="0" smtClean="0"/>
              <a:t>Chapter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</a:t>
            </a:r>
            <a:r>
              <a:rPr lang="en-US" dirty="0" err="1" smtClean="0"/>
              <a:t>Midsegment</a:t>
            </a:r>
            <a:r>
              <a:rPr lang="en-US" dirty="0" smtClean="0"/>
              <a:t>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298 #2-18 even, 24-32 even, 36, 40, 42, 44, 48-52 even = 21 total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Answers and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5.1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5.1 Quiz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15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Perpendicular Bisector</a:t>
            </a:r>
          </a:p>
          <a:p>
            <a:pPr lvl="1"/>
            <a:r>
              <a:rPr lang="en-US" sz="2400" dirty="0" smtClean="0"/>
              <a:t>Segment that is perpendicular to and bisects a segment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891602"/>
            <a:ext cx="7010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Converse of the Perpendicular Bisector Theorem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353267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a point is equidistant from the endpoints of a segment, then it is on the perpendicular bisector of the segment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" y="2743200"/>
            <a:ext cx="4648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Perpendicular Bisector Theorem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066800" y="3183716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a point is on the perpendicular bisector of a segment, then it is equidistant from the endpoints of the segment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0" y="2660503"/>
            <a:ext cx="3200400" cy="1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6250704" y="2490577"/>
            <a:ext cx="1189195" cy="185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964215" y="2660463"/>
            <a:ext cx="339770" cy="18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387541" y="2659577"/>
            <a:ext cx="339770" cy="18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45300" y="2405675"/>
            <a:ext cx="266700" cy="17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84586" y="2533049"/>
            <a:ext cx="254828" cy="18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334000" y="1896906"/>
            <a:ext cx="1511300" cy="76448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6845300" y="1896906"/>
            <a:ext cx="1689100" cy="76448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917786" y="2190247"/>
            <a:ext cx="254828" cy="177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6006686" y="2190247"/>
            <a:ext cx="254828" cy="177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7517986" y="2190247"/>
            <a:ext cx="254828" cy="177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7606886" y="2190247"/>
            <a:ext cx="254828" cy="177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793270" y="1885950"/>
            <a:ext cx="88900" cy="8494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21" grpId="0" animBg="1"/>
      <p:bldP spid="22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the diagram,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⃡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𝐽𝐾</m:t>
                        </m:r>
                      </m:e>
                    </m:acc>
                  </m:oMath>
                </a14:m>
                <a:r>
                  <a:rPr lang="en-US" dirty="0" smtClean="0"/>
                  <a:t> is the perpendicular bisector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𝑁𝐿</m:t>
                        </m:r>
                      </m:e>
                    </m:ba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Find NK.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Explain why M is on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𝐽𝐾</m:t>
                        </m:r>
                      </m:e>
                    </m:acc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449" t="-181" r="-1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00251"/>
            <a:ext cx="3398044" cy="187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7147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Find the perpendicular bisectors of a triangle</a:t>
            </a:r>
          </a:p>
          <a:p>
            <a:r>
              <a:rPr lang="en-US" dirty="0" smtClean="0"/>
              <a:t>Cut out a triangle</a:t>
            </a:r>
          </a:p>
          <a:p>
            <a:r>
              <a:rPr lang="en-US" dirty="0" smtClean="0"/>
              <a:t>Fold each vertex to each other vertex</a:t>
            </a:r>
          </a:p>
          <a:p>
            <a:pPr lvl="1"/>
            <a:r>
              <a:rPr lang="en-US" dirty="0" smtClean="0"/>
              <a:t>The three folds are the perpendicular bisectors</a:t>
            </a:r>
          </a:p>
          <a:p>
            <a:r>
              <a:rPr lang="en-US" dirty="0" smtClean="0"/>
              <a:t>What do you notice?</a:t>
            </a:r>
          </a:p>
          <a:p>
            <a:pPr lvl="1"/>
            <a:r>
              <a:rPr lang="en-US" dirty="0" smtClean="0"/>
              <a:t>Perpendicular bisectors meet at one point</a:t>
            </a:r>
          </a:p>
          <a:p>
            <a:r>
              <a:rPr lang="en-US" dirty="0" smtClean="0"/>
              <a:t>Measure the distance from the meeting point to each vertex</a:t>
            </a:r>
          </a:p>
          <a:p>
            <a:r>
              <a:rPr lang="en-US" dirty="0" smtClean="0"/>
              <a:t>What do you notice?</a:t>
            </a:r>
          </a:p>
          <a:p>
            <a:pPr lvl="1"/>
            <a:r>
              <a:rPr lang="en-US" dirty="0" smtClean="0"/>
              <a:t>The distances are equal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Concurrent</a:t>
            </a:r>
          </a:p>
          <a:p>
            <a:pPr lvl="1"/>
            <a:r>
              <a:rPr lang="en-US" sz="2400" dirty="0" smtClean="0"/>
              <a:t>Several lines that intersect at same point (point of concurrency)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434590"/>
            <a:ext cx="7696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Concurrency of Perpendicular Bisectors of a Triangle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892564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The perpendicular bisectors of a triangle intersect at a point that is equidistant from the vertices of a triangle</a:t>
            </a:r>
            <a:endParaRPr lang="en-US" sz="2000" dirty="0"/>
          </a:p>
        </p:txBody>
      </p:sp>
      <p:sp>
        <p:nvSpPr>
          <p:cNvPr id="6" name="Isosceles Triangle 5"/>
          <p:cNvSpPr/>
          <p:nvPr/>
        </p:nvSpPr>
        <p:spPr>
          <a:xfrm>
            <a:off x="1371600" y="3600450"/>
            <a:ext cx="2361406" cy="1314450"/>
          </a:xfrm>
          <a:prstGeom prst="triangle">
            <a:avLst>
              <a:gd name="adj" fmla="val 34560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1"/>
          </p:cNvCxnSpPr>
          <p:nvPr/>
        </p:nvCxnSpPr>
        <p:spPr>
          <a:xfrm>
            <a:off x="1779651" y="4257675"/>
            <a:ext cx="1496949" cy="82867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5"/>
          </p:cNvCxnSpPr>
          <p:nvPr/>
        </p:nvCxnSpPr>
        <p:spPr>
          <a:xfrm flipH="1">
            <a:off x="2286000" y="4257675"/>
            <a:ext cx="674354" cy="82867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6" idx="0"/>
          </p:cNvCxnSpPr>
          <p:nvPr/>
        </p:nvCxnSpPr>
        <p:spPr>
          <a:xfrm flipH="1" flipV="1">
            <a:off x="2187702" y="3600450"/>
            <a:ext cx="403098" cy="110490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6" idx="2"/>
          </p:cNvCxnSpPr>
          <p:nvPr/>
        </p:nvCxnSpPr>
        <p:spPr>
          <a:xfrm flipH="1">
            <a:off x="1371600" y="4705350"/>
            <a:ext cx="1221124" cy="2095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6" idx="4"/>
          </p:cNvCxnSpPr>
          <p:nvPr/>
        </p:nvCxnSpPr>
        <p:spPr>
          <a:xfrm>
            <a:off x="2579752" y="4705350"/>
            <a:ext cx="1153254" cy="2095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274951" y="4124325"/>
            <a:ext cx="228600" cy="571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067844" y="4800402"/>
            <a:ext cx="1143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2085975" y="4791075"/>
            <a:ext cx="17145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934239" y="4257014"/>
            <a:ext cx="1315046" cy="192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Hot pretzels are sold from store at A, B, and E.  Where could the pretzel distributor be located if it is equidistant from those three points?</a:t>
            </a:r>
            <a:endParaRPr lang="en-US" dirty="0"/>
          </a:p>
        </p:txBody>
      </p:sp>
      <p:pic>
        <p:nvPicPr>
          <p:cNvPr id="4" name="Picture 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2428" y="2628900"/>
            <a:ext cx="3671534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2571750"/>
            <a:ext cx="479814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Circumcenter</a:t>
            </a:r>
            <a:endParaRPr lang="en-US" dirty="0" smtClean="0"/>
          </a:p>
          <a:p>
            <a:pPr lvl="1"/>
            <a:r>
              <a:rPr lang="en-US" dirty="0" smtClean="0"/>
              <a:t>The point of concurrency of the perpendicular bisectors of a triangle.</a:t>
            </a:r>
          </a:p>
          <a:p>
            <a:pPr lvl="1"/>
            <a:r>
              <a:rPr lang="en-US" dirty="0" smtClean="0"/>
              <a:t>If a circle was circumscribed around a triangle, the </a:t>
            </a:r>
            <a:r>
              <a:rPr lang="en-US" dirty="0" err="1" smtClean="0"/>
              <a:t>circumcenter</a:t>
            </a:r>
            <a:r>
              <a:rPr lang="en-US" dirty="0" smtClean="0"/>
              <a:t> would also be the center of the circle.</a:t>
            </a:r>
            <a:endParaRPr lang="en-US" dirty="0"/>
          </a:p>
        </p:txBody>
      </p:sp>
      <p:sp>
        <p:nvSpPr>
          <p:cNvPr id="10" name="Isosceles Triangle 9"/>
          <p:cNvSpPr/>
          <p:nvPr/>
        </p:nvSpPr>
        <p:spPr>
          <a:xfrm rot="2340000" flipV="1">
            <a:off x="4584344" y="2131690"/>
            <a:ext cx="3276600" cy="1806260"/>
          </a:xfrm>
          <a:prstGeom prst="triangle">
            <a:avLst>
              <a:gd name="adj" fmla="val 34560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724400" y="2266950"/>
            <a:ext cx="3697197" cy="533400"/>
          </a:xfrm>
          <a:prstGeom prst="line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6480434" y="819150"/>
            <a:ext cx="73212" cy="3466456"/>
          </a:xfrm>
          <a:prstGeom prst="line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22506" y="1047750"/>
            <a:ext cx="2513292" cy="3079400"/>
          </a:xfrm>
          <a:prstGeom prst="line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 rot="2340000" flipV="1">
            <a:off x="5023888" y="850240"/>
            <a:ext cx="3276600" cy="3298386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Use Perpendicular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306 #2-16 even, 20, 22, 26, 28, 30, 34-40 even = 17 total</a:t>
            </a:r>
          </a:p>
          <a:p>
            <a:r>
              <a:rPr lang="en-US" i="1" dirty="0" smtClean="0"/>
              <a:t>Extra Credit 309 #2, 4 = +2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Answers and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5.2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5.2 Quiz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3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 smtClean="0"/>
              <a:t>Larson Geometry</a:t>
            </a:r>
            <a:endParaRPr lang="en-US" i="1" dirty="0"/>
          </a:p>
          <a:p>
            <a:pPr lvl="1"/>
            <a:r>
              <a:rPr lang="en-US" i="1" dirty="0" smtClean="0"/>
              <a:t>By Larson</a:t>
            </a:r>
            <a:r>
              <a:rPr lang="en-US" i="1" dirty="0"/>
              <a:t>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  <a:endParaRPr lang="en-US" i="1" dirty="0" smtClean="0"/>
          </a:p>
          <a:p>
            <a:pPr lvl="1"/>
            <a:r>
              <a:rPr lang="en-US" i="1" dirty="0" smtClean="0"/>
              <a:t>2011 </a:t>
            </a:r>
            <a:r>
              <a:rPr lang="en-US" i="1" dirty="0"/>
              <a:t>Holt </a:t>
            </a:r>
            <a:r>
              <a:rPr lang="en-US" i="1" dirty="0" smtClean="0"/>
              <a:t>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Slides created by </a:t>
            </a:r>
          </a:p>
          <a:p>
            <a:r>
              <a:rPr lang="en-US" dirty="0" smtClean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8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5.3 Use Angle Bisectors of Triangles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Angle Bisector</a:t>
            </a:r>
          </a:p>
          <a:p>
            <a:pPr lvl="1"/>
            <a:r>
              <a:rPr lang="en-US" dirty="0" smtClean="0"/>
              <a:t>Ray that bisects an angle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891602"/>
            <a:ext cx="7010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Converse of the Angle Bisector Theorem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353267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a point is equidistant from the sides of an angle, then it is on the angle bisector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44497" y="2681586"/>
            <a:ext cx="4648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Angle Bisector Theorem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066800" y="3143251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a point is on the angle bisector, then it is equidistant from the sides of the angle</a:t>
            </a:r>
            <a:endParaRPr lang="en-US" sz="2000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6403104" y="1861927"/>
            <a:ext cx="1189195" cy="185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486400" y="1268256"/>
            <a:ext cx="1511300" cy="7644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6997700" y="1268256"/>
            <a:ext cx="1689100" cy="7644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6538452" y="954963"/>
            <a:ext cx="914400" cy="685800"/>
          </a:xfrm>
          <a:prstGeom prst="arc">
            <a:avLst>
              <a:gd name="adj1" fmla="val 1875816"/>
              <a:gd name="adj2" fmla="val 540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>
            <a:off x="6676104" y="1028700"/>
            <a:ext cx="639096" cy="527256"/>
          </a:xfrm>
          <a:prstGeom prst="arc">
            <a:avLst>
              <a:gd name="adj1" fmla="val 5709235"/>
              <a:gd name="adj2" fmla="val 903593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48948" y="2309967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27" idx="6"/>
          </p:cNvCxnSpPr>
          <p:nvPr/>
        </p:nvCxnSpPr>
        <p:spPr>
          <a:xfrm flipV="1">
            <a:off x="7025148" y="1600200"/>
            <a:ext cx="671052" cy="73834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7" idx="2"/>
          </p:cNvCxnSpPr>
          <p:nvPr/>
        </p:nvCxnSpPr>
        <p:spPr>
          <a:xfrm rot="10800000">
            <a:off x="6172200" y="1657350"/>
            <a:ext cx="776748" cy="68119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6096000" y="1771650"/>
            <a:ext cx="2286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V="1">
            <a:off x="6000750" y="1790700"/>
            <a:ext cx="114300" cy="76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 flipH="1">
            <a:off x="7617540" y="1692378"/>
            <a:ext cx="304800" cy="114300"/>
            <a:chOff x="7772400" y="2514600"/>
            <a:chExt cx="304800" cy="152400"/>
          </a:xfrm>
        </p:grpSpPr>
        <p:cxnSp>
          <p:nvCxnSpPr>
            <p:cNvPr id="42" name="Straight Connector 41"/>
            <p:cNvCxnSpPr/>
            <p:nvPr/>
          </p:nvCxnSpPr>
          <p:spPr>
            <a:xfrm rot="10800000" flipV="1">
              <a:off x="7848600" y="2514600"/>
              <a:ext cx="228600" cy="1524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7734300" y="2552700"/>
              <a:ext cx="152400" cy="762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6" name="Straight Connector 45"/>
          <p:cNvCxnSpPr/>
          <p:nvPr/>
        </p:nvCxnSpPr>
        <p:spPr>
          <a:xfrm rot="10800000" flipV="1">
            <a:off x="6477000" y="1943100"/>
            <a:ext cx="2286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7343775" y="1800225"/>
            <a:ext cx="17145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21" grpId="0" animBg="1"/>
      <p:bldP spid="22" grpId="0" animBg="1"/>
      <p:bldP spid="23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5.3 Use Angle Bisectors of Triangles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000" dirty="0" smtClean="0"/>
                  <a:t>Find the value of x.</a:t>
                </a:r>
              </a:p>
              <a:p>
                <a:endParaRPr lang="en-US" sz="2000" dirty="0" smtClean="0"/>
              </a:p>
              <a:p>
                <a:endParaRPr lang="en-US" sz="2000" dirty="0" smtClean="0"/>
              </a:p>
              <a:p>
                <a:endParaRPr lang="en-US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Do you have enough information to conclude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/>
                          </a:rPr>
                          <m:t>𝑄𝑆</m:t>
                        </m:r>
                      </m:e>
                    </m:acc>
                  </m:oMath>
                </a14:m>
                <a:r>
                  <a:rPr lang="en-US" sz="2000" dirty="0" smtClean="0"/>
                  <a:t> bisects </a:t>
                </a:r>
                <a:r>
                  <a:rPr lang="en-US" sz="2000" dirty="0" smtClean="0">
                    <a:sym typeface="Symbol"/>
                  </a:rPr>
                  <a:t>PQR?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t="-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24374" y="3562350"/>
            <a:ext cx="2971800" cy="125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3" y="1714500"/>
            <a:ext cx="2133598" cy="1505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062990"/>
            <a:ext cx="3314700" cy="209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5.3 Use Angle Bisectors of Triangles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"/>
          </p:nvPr>
        </p:nvSpPr>
        <p:spPr>
          <a:xfrm>
            <a:off x="612648" y="2400300"/>
            <a:ext cx="4568952" cy="257175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Incenter</a:t>
            </a:r>
            <a:endParaRPr lang="en-US" sz="2400" dirty="0" smtClean="0"/>
          </a:p>
          <a:p>
            <a:pPr lvl="1"/>
            <a:r>
              <a:rPr lang="en-US" sz="2000" dirty="0" smtClean="0"/>
              <a:t>Point of concurrency of the angle bisectors of a triangle</a:t>
            </a:r>
          </a:p>
          <a:p>
            <a:pPr lvl="1"/>
            <a:r>
              <a:rPr lang="en-US" sz="2000" dirty="0" smtClean="0"/>
              <a:t>If a circle was inscribed in a triangle, the </a:t>
            </a:r>
            <a:r>
              <a:rPr lang="en-US" sz="2000" dirty="0" err="1" smtClean="0"/>
              <a:t>incenter</a:t>
            </a:r>
            <a:r>
              <a:rPr lang="en-US" sz="2000" dirty="0" smtClean="0"/>
              <a:t> would also be the center of the circle.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257300"/>
            <a:ext cx="7696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Concurrency of Angle Bisectors of a Triangle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718965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The angle bisectors of a triangle intersect at a point that is equidistant from the sides of a triangle</a:t>
            </a:r>
            <a:endParaRPr lang="en-US" sz="2000" dirty="0"/>
          </a:p>
        </p:txBody>
      </p:sp>
      <p:sp>
        <p:nvSpPr>
          <p:cNvPr id="6" name="Isosceles Triangle 5"/>
          <p:cNvSpPr/>
          <p:nvPr/>
        </p:nvSpPr>
        <p:spPr>
          <a:xfrm>
            <a:off x="5257800" y="2571750"/>
            <a:ext cx="3276600" cy="1586552"/>
          </a:xfrm>
          <a:prstGeom prst="triangle">
            <a:avLst>
              <a:gd name="adj" fmla="val 34560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334000" y="3148652"/>
            <a:ext cx="3200400" cy="10096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395498" y="2577152"/>
            <a:ext cx="233902" cy="151859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2"/>
          </p:cNvCxnSpPr>
          <p:nvPr/>
        </p:nvCxnSpPr>
        <p:spPr>
          <a:xfrm flipV="1">
            <a:off x="5257800" y="2977202"/>
            <a:ext cx="2362200" cy="11811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6019800" y="3182515"/>
            <a:ext cx="528637" cy="30787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548438" y="3028950"/>
            <a:ext cx="385762" cy="49224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543682" y="3521190"/>
            <a:ext cx="1" cy="65076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119812" y="3205802"/>
            <a:ext cx="762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67879" y="3790950"/>
            <a:ext cx="151606" cy="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15125" y="3148652"/>
            <a:ext cx="1524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862637" y="2900365"/>
            <a:ext cx="1371600" cy="1241650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4" grpId="0" animBg="1"/>
      <p:bldP spid="5" grpId="0" animBg="1"/>
      <p:bldP spid="6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5.3 Use Angle Bisectors of Triangles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 is the </a:t>
            </a:r>
            <a:r>
              <a:rPr lang="en-US" dirty="0" err="1" smtClean="0"/>
              <a:t>incenter</a:t>
            </a:r>
            <a:r>
              <a:rPr lang="en-US" dirty="0" smtClean="0"/>
              <a:t>.  Find EN.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r>
              <a:rPr lang="en-US" i="1" dirty="0" smtClean="0"/>
              <a:t>313 #2-24 even, 30, 34, 40-46 even = 18 total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278732"/>
            <a:ext cx="3701145" cy="2778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43004" y="2668191"/>
            <a:ext cx="304800" cy="475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1143001"/>
            <a:ext cx="304800" cy="475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5.3 Answers and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5.3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5.3 Quiz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3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5407152" cy="3371850"/>
          </a:xfrm>
        </p:spPr>
        <p:txBody>
          <a:bodyPr/>
          <a:lstStyle/>
          <a:p>
            <a:r>
              <a:rPr lang="en-US" sz="2800" dirty="0" smtClean="0"/>
              <a:t>Median </a:t>
            </a:r>
          </a:p>
          <a:p>
            <a:pPr lvl="1"/>
            <a:r>
              <a:rPr lang="en-US" sz="2400" dirty="0" smtClean="0"/>
              <a:t>Segment that connects a vertex to a midpoint of side of a triangle.</a:t>
            </a:r>
          </a:p>
          <a:p>
            <a:pPr lvl="1"/>
            <a:r>
              <a:rPr lang="en-US" sz="2400" dirty="0" smtClean="0"/>
              <a:t>Point of concurrency is called the </a:t>
            </a:r>
            <a:r>
              <a:rPr lang="en-US" sz="2400" b="1" dirty="0" err="1" smtClean="0"/>
              <a:t>centroid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 err="1" smtClean="0"/>
              <a:t>centroid</a:t>
            </a:r>
            <a:r>
              <a:rPr lang="en-US" sz="2400" dirty="0" smtClean="0"/>
              <a:t> is the balance point.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714750"/>
            <a:ext cx="579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Concurrency of Medians of a Triangle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4176415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The medians of a triangle intersect at a point that is two thirds of the distance from each vertex to the midpoints of the opposite side.</a:t>
            </a:r>
            <a:endParaRPr lang="en-US" sz="2000" dirty="0"/>
          </a:p>
        </p:txBody>
      </p:sp>
      <p:sp>
        <p:nvSpPr>
          <p:cNvPr id="24" name="Isosceles Triangle 23"/>
          <p:cNvSpPr/>
          <p:nvPr/>
        </p:nvSpPr>
        <p:spPr>
          <a:xfrm>
            <a:off x="6477000" y="1657350"/>
            <a:ext cx="2667000" cy="1543050"/>
          </a:xfrm>
          <a:prstGeom prst="triangle">
            <a:avLst>
              <a:gd name="adj" fmla="val 63272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4" idx="2"/>
            <a:endCxn id="24" idx="5"/>
          </p:cNvCxnSpPr>
          <p:nvPr/>
        </p:nvCxnSpPr>
        <p:spPr>
          <a:xfrm rot="5400000" flipH="1" flipV="1">
            <a:off x="7179854" y="1726022"/>
            <a:ext cx="771525" cy="21772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4"/>
            <a:endCxn id="24" idx="1"/>
          </p:cNvCxnSpPr>
          <p:nvPr/>
        </p:nvCxnSpPr>
        <p:spPr>
          <a:xfrm rot="5400000" flipH="1">
            <a:off x="7846604" y="1903004"/>
            <a:ext cx="771525" cy="182326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</p:cNvCxnSpPr>
          <p:nvPr/>
        </p:nvCxnSpPr>
        <p:spPr>
          <a:xfrm rot="16200000" flipH="1" flipV="1">
            <a:off x="7210427" y="2246363"/>
            <a:ext cx="1543050" cy="3650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7648575" y="1914525"/>
            <a:ext cx="17145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6886575" y="2600325"/>
            <a:ext cx="171450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7172325" y="3171627"/>
            <a:ext cx="28575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8315325" y="3171627"/>
            <a:ext cx="28575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 flipV="1">
            <a:off x="8229600" y="1885950"/>
            <a:ext cx="3048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8305800" y="2000250"/>
            <a:ext cx="3048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8382000" y="2114550"/>
            <a:ext cx="3048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V="1">
            <a:off x="8610600" y="2457450"/>
            <a:ext cx="3048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8686800" y="2571750"/>
            <a:ext cx="3048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 flipV="1">
            <a:off x="8763000" y="2686050"/>
            <a:ext cx="3048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animBg="1"/>
      <p:bldP spid="8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Each path goes from the midpoint of one edge to the opposite corner.  The paths meet at P.</a:t>
            </a:r>
          </a:p>
          <a:p>
            <a:r>
              <a:rPr lang="en-US" sz="2800" dirty="0" smtClean="0"/>
              <a:t>If SC = 2100 ft, find PS and PC.</a:t>
            </a:r>
          </a:p>
          <a:p>
            <a:endParaRPr lang="en-US" sz="2800" dirty="0" smtClean="0"/>
          </a:p>
          <a:p>
            <a:r>
              <a:rPr lang="en-US" sz="2800" dirty="0" smtClean="0"/>
              <a:t>If BT = 1000 ft, find TC and BC.</a:t>
            </a:r>
          </a:p>
          <a:p>
            <a:endParaRPr lang="en-US" sz="2800" dirty="0" smtClean="0"/>
          </a:p>
          <a:p>
            <a:r>
              <a:rPr lang="en-US" sz="2800" dirty="0" smtClean="0"/>
              <a:t>If PT = 800 ft, find PA and TA.</a:t>
            </a:r>
            <a:endParaRPr lang="en-US" sz="2800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4324" y="2343150"/>
            <a:ext cx="3329676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5407152" cy="3371850"/>
          </a:xfrm>
        </p:spPr>
        <p:txBody>
          <a:bodyPr/>
          <a:lstStyle/>
          <a:p>
            <a:r>
              <a:rPr lang="en-US" sz="2800" dirty="0" smtClean="0"/>
              <a:t>Altitudes </a:t>
            </a:r>
          </a:p>
          <a:p>
            <a:pPr lvl="1"/>
            <a:r>
              <a:rPr lang="en-US" sz="2400" dirty="0" smtClean="0"/>
              <a:t>Segment from a vertex and perpendicular to the opposite side of a triangle.</a:t>
            </a:r>
          </a:p>
          <a:p>
            <a:pPr lvl="1"/>
            <a:r>
              <a:rPr lang="en-US" sz="2400" dirty="0" smtClean="0"/>
              <a:t>Point of concurrency is called the </a:t>
            </a:r>
            <a:r>
              <a:rPr lang="en-US" sz="2400" b="1" dirty="0" smtClean="0"/>
              <a:t>orthocenter</a:t>
            </a:r>
            <a:r>
              <a:rPr lang="en-US" sz="24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614603"/>
            <a:ext cx="5791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Concurrency of Altitudes of a Triangle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73458" y="4076268"/>
            <a:ext cx="76200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The lines containing the altitudes of a triangle are concurrent.</a:t>
            </a:r>
            <a:endParaRPr lang="en-US" sz="2000" dirty="0"/>
          </a:p>
        </p:txBody>
      </p:sp>
      <p:sp>
        <p:nvSpPr>
          <p:cNvPr id="24" name="Isosceles Triangle 23"/>
          <p:cNvSpPr/>
          <p:nvPr/>
        </p:nvSpPr>
        <p:spPr>
          <a:xfrm>
            <a:off x="6477000" y="1504950"/>
            <a:ext cx="2667000" cy="1695450"/>
          </a:xfrm>
          <a:prstGeom prst="triangle">
            <a:avLst>
              <a:gd name="adj" fmla="val 63272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4" idx="2"/>
          </p:cNvCxnSpPr>
          <p:nvPr/>
        </p:nvCxnSpPr>
        <p:spPr>
          <a:xfrm flipV="1">
            <a:off x="6477000" y="2171700"/>
            <a:ext cx="2057400" cy="10287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4"/>
          </p:cNvCxnSpPr>
          <p:nvPr/>
        </p:nvCxnSpPr>
        <p:spPr>
          <a:xfrm flipH="1" flipV="1">
            <a:off x="7696200" y="2000250"/>
            <a:ext cx="1447800" cy="12001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  <a:endCxn id="24" idx="3"/>
          </p:cNvCxnSpPr>
          <p:nvPr/>
        </p:nvCxnSpPr>
        <p:spPr>
          <a:xfrm>
            <a:off x="8164464" y="1504950"/>
            <a:ext cx="0" cy="16954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153400" y="2971800"/>
            <a:ext cx="304800" cy="11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457406" y="2972396"/>
            <a:ext cx="1588" cy="22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886700" y="2033819"/>
            <a:ext cx="1524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7810500" y="1862369"/>
            <a:ext cx="228600" cy="1714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8243341" y="2155979"/>
            <a:ext cx="762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8243341" y="2057400"/>
            <a:ext cx="228600" cy="114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 animBg="1"/>
      <p:bldP spid="8" grpId="0" animBg="1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an isosceles triangle, the perpendicular bisector, angle bisector, median, and altitude from the vertex angle are all the same segment.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Isosceles Triangle 3"/>
          <p:cNvSpPr/>
          <p:nvPr/>
        </p:nvSpPr>
        <p:spPr>
          <a:xfrm>
            <a:off x="2133600" y="2286000"/>
            <a:ext cx="5638800" cy="268605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0"/>
            <a:endCxn id="4" idx="3"/>
          </p:cNvCxnSpPr>
          <p:nvPr/>
        </p:nvCxnSpPr>
        <p:spPr>
          <a:xfrm rot="16200000" flipH="1">
            <a:off x="3609975" y="3628827"/>
            <a:ext cx="26860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4686300"/>
            <a:ext cx="381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191125" y="4828977"/>
            <a:ext cx="285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4495800" y="1943100"/>
            <a:ext cx="914400" cy="685800"/>
          </a:xfrm>
          <a:prstGeom prst="arc">
            <a:avLst>
              <a:gd name="adj1" fmla="val 2780043"/>
              <a:gd name="adj2" fmla="val 52891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>
            <a:off x="4343400" y="1828800"/>
            <a:ext cx="1219200" cy="914400"/>
          </a:xfrm>
          <a:prstGeom prst="arc">
            <a:avLst>
              <a:gd name="adj1" fmla="val 5413246"/>
              <a:gd name="adj2" fmla="val 79412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3514725" y="5000427"/>
            <a:ext cx="285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105525" y="5000427"/>
            <a:ext cx="2857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3400425" y="3495675"/>
            <a:ext cx="285750" cy="381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6172200" y="3543300"/>
            <a:ext cx="533400" cy="3429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Find the orthocenter.</a:t>
            </a:r>
          </a:p>
          <a:p>
            <a:endParaRPr lang="en-US" sz="2400" dirty="0" smtClean="0"/>
          </a:p>
          <a:p>
            <a:endParaRPr lang="en-US" sz="2400" dirty="0" smtClean="0">
              <a:latin typeface="Calibri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253" y="2647950"/>
            <a:ext cx="4071939" cy="1435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2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Midsegment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Draw a triangle in your notes</a:t>
            </a:r>
          </a:p>
          <a:p>
            <a:r>
              <a:rPr lang="en-US" sz="2000" dirty="0" smtClean="0"/>
              <a:t>Find the midpoints of two of the sides using a ruler</a:t>
            </a:r>
          </a:p>
          <a:p>
            <a:r>
              <a:rPr lang="en-US" sz="2000" dirty="0" smtClean="0"/>
              <a:t>Connect the midpoints of the two sides with a segment</a:t>
            </a:r>
          </a:p>
          <a:p>
            <a:r>
              <a:rPr lang="en-US" sz="2000" dirty="0" smtClean="0"/>
              <a:t>Measure the segment and the third side</a:t>
            </a:r>
          </a:p>
          <a:p>
            <a:r>
              <a:rPr lang="en-US" sz="2000" dirty="0" smtClean="0"/>
              <a:t>What do you notice?</a:t>
            </a:r>
          </a:p>
          <a:p>
            <a:r>
              <a:rPr lang="en-US" sz="2000" dirty="0" smtClean="0"/>
              <a:t>What else do you notice about those two segments?</a:t>
            </a:r>
            <a:endParaRPr lang="en-US" sz="2000" dirty="0"/>
          </a:p>
        </p:txBody>
      </p:sp>
      <p:sp>
        <p:nvSpPr>
          <p:cNvPr id="4" name="Isosceles Triangle 3"/>
          <p:cNvSpPr/>
          <p:nvPr/>
        </p:nvSpPr>
        <p:spPr>
          <a:xfrm>
            <a:off x="2057400" y="3600450"/>
            <a:ext cx="6019800" cy="1257300"/>
          </a:xfrm>
          <a:prstGeom prst="triangle">
            <a:avLst>
              <a:gd name="adj" fmla="val 323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1"/>
            <a:endCxn id="4" idx="5"/>
          </p:cNvCxnSpPr>
          <p:nvPr/>
        </p:nvCxnSpPr>
        <p:spPr>
          <a:xfrm rot="10800000" flipH="1">
            <a:off x="3031404" y="4229100"/>
            <a:ext cx="3009900" cy="11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997200" y="4205288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88050" y="4200525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l-GR" sz="2400" dirty="0" smtClean="0">
                    <a:latin typeface="Calibri"/>
                  </a:rPr>
                  <a:t>Δ</a:t>
                </a:r>
                <a:r>
                  <a:rPr lang="en-US" sz="2400" dirty="0" smtClean="0"/>
                  <a:t>PQR is isosceles and segment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𝑂𝑄</m:t>
                        </m:r>
                      </m:e>
                    </m:bar>
                  </m:oMath>
                </a14:m>
                <a:r>
                  <a:rPr lang="en-US" sz="2400" dirty="0" smtClean="0"/>
                  <a:t> is an altitude.  What else do you know about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𝑂𝑄</m:t>
                        </m:r>
                      </m:e>
                    </m:bar>
                  </m:oMath>
                </a14:m>
                <a:r>
                  <a:rPr lang="en-US" sz="2400" dirty="0" smtClean="0"/>
                  <a:t>?  What are the coordinates of P?</a:t>
                </a: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50" t="-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244" y="3416504"/>
            <a:ext cx="3321756" cy="173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52400" y="1200150"/>
                <a:ext cx="5105400" cy="337185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Given: </a:t>
                </a:r>
                <a:r>
                  <a:rPr lang="el-GR" sz="2000" dirty="0" smtClean="0">
                    <a:latin typeface="Calibri"/>
                  </a:rPr>
                  <a:t>Δ</a:t>
                </a:r>
                <a:r>
                  <a:rPr lang="en-US" sz="2000" dirty="0" smtClean="0">
                    <a:latin typeface="Calibri"/>
                  </a:rPr>
                  <a:t>ABC is isosceles,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sz="2000" dirty="0" smtClean="0"/>
                  <a:t> is a median</a:t>
                </a:r>
              </a:p>
              <a:p>
                <a:r>
                  <a:rPr lang="en-US" sz="2000" dirty="0" smtClean="0">
                    <a:latin typeface="Calibri"/>
                  </a:rPr>
                  <a:t>Prove: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000" b="0" i="1" smtClean="0">
                            <a:latin typeface="Cambria Math"/>
                          </a:rPr>
                          <m:t>𝐵𝐷</m:t>
                        </m:r>
                      </m:e>
                    </m:bar>
                  </m:oMath>
                </a14:m>
                <a:r>
                  <a:rPr lang="en-US" sz="2000" dirty="0" smtClean="0">
                    <a:latin typeface="Calibri"/>
                  </a:rPr>
                  <a:t> is an angle bisector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52400" y="1200150"/>
                <a:ext cx="5105400" cy="337185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457200" y="2286000"/>
            <a:ext cx="8153400" cy="2686646"/>
            <a:chOff x="457200" y="3048000"/>
            <a:chExt cx="8153400" cy="358219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57200" y="3505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3238500" y="4914900"/>
              <a:ext cx="3429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57200" y="3048000"/>
              <a:ext cx="1828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Statements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9200" y="3048000"/>
              <a:ext cx="1828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Reasons</a:t>
              </a:r>
              <a:endParaRPr lang="en-US" sz="2400" dirty="0"/>
            </a:p>
          </p:txBody>
        </p:sp>
      </p:grp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07734"/>
            <a:ext cx="3233739" cy="1131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Use Medians and Altitudes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322 #2-26 even, 34, 40, 42, 46-54 even = 20 total</a:t>
            </a:r>
          </a:p>
          <a:p>
            <a:r>
              <a:rPr lang="en-US" i="1" smtClean="0"/>
              <a:t>Extra Credit 325 </a:t>
            </a:r>
            <a:r>
              <a:rPr lang="en-US" i="1" dirty="0" smtClean="0"/>
              <a:t>#2</a:t>
            </a:r>
            <a:r>
              <a:rPr lang="en-US" i="1" smtClean="0"/>
              <a:t>, 4 = +</a:t>
            </a:r>
            <a:r>
              <a:rPr lang="en-US" i="1" dirty="0" smtClean="0"/>
              <a:t>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 Answers and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5.4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5.4 Quiz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3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5.5 Use Inequalities in a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Draw a scalene triangle</a:t>
            </a:r>
          </a:p>
          <a:p>
            <a:r>
              <a:rPr lang="en-US" dirty="0" smtClean="0"/>
              <a:t>Measure the sides</a:t>
            </a:r>
          </a:p>
          <a:p>
            <a:r>
              <a:rPr lang="en-US" dirty="0" smtClean="0"/>
              <a:t>Measure the angles</a:t>
            </a:r>
          </a:p>
          <a:p>
            <a:r>
              <a:rPr lang="en-US" dirty="0" smtClean="0"/>
              <a:t>What do you notice?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Smallest side opposite _________</a:t>
            </a:r>
          </a:p>
          <a:p>
            <a:pPr lvl="1"/>
            <a:r>
              <a:rPr lang="en-US" dirty="0" smtClean="0"/>
              <a:t>Largest angle opposite __________</a:t>
            </a:r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>
            <a:off x="5257800" y="1543050"/>
            <a:ext cx="3352800" cy="1314450"/>
          </a:xfrm>
          <a:prstGeom prst="rtTriangl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886200"/>
            <a:ext cx="3886200" cy="134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5.5 Use Inequalities in a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600450"/>
            <a:ext cx="8153400" cy="9715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List the sides in order from shortest to longest.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00150"/>
            <a:ext cx="8153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one side of a triangle is longer than another side, then the angle opposite the longer side is larger than the angle opposite the shorter side.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400300"/>
            <a:ext cx="8153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one angle of a triangle is larger than another angle, then the side opposite the larger angle is longer than the side opposite the smaller angle.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5.5 Use Inequalities in a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Draw a triangle with sides 5 cm, 2 cm, and 2 cm.</a:t>
            </a:r>
          </a:p>
          <a:p>
            <a:endParaRPr lang="en-US" sz="2000" dirty="0" smtClean="0"/>
          </a:p>
          <a:p>
            <a:r>
              <a:rPr lang="en-US" sz="2000" dirty="0" smtClean="0"/>
              <a:t>Draw a triangle with sides 5 cm, 2 cm, and 3 cm.</a:t>
            </a:r>
          </a:p>
          <a:p>
            <a:endParaRPr lang="en-US" sz="2000" dirty="0" smtClean="0"/>
          </a:p>
          <a:p>
            <a:r>
              <a:rPr lang="en-US" sz="2000" dirty="0" smtClean="0"/>
              <a:t>Draw a triangle with sides 5 cm, 3 cm, and 3 cm.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200400"/>
            <a:ext cx="4343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Triangle Inequality Theorem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662065"/>
            <a:ext cx="7239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The sum of two sides of a triangle is greater than the length of the third side.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400550"/>
            <a:ext cx="7239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AB + BC &gt; AC; AB + AC &gt; BC; BC + AC &gt; AB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5.5 Use Inequalities in a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600450"/>
          </a:xfrm>
        </p:spPr>
        <p:txBody>
          <a:bodyPr>
            <a:normAutofit/>
          </a:bodyPr>
          <a:lstStyle/>
          <a:p>
            <a:r>
              <a:rPr lang="en-US" dirty="0" smtClean="0"/>
              <a:t>A triangle has one side of 11 inches and another of 15 inches.  Describe the possible lengths of the third side.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5.5 Use Inequalities in a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Find all possible values of x.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r>
              <a:rPr lang="en-US" i="1" dirty="0" smtClean="0"/>
              <a:t>331 </a:t>
            </a:r>
            <a:r>
              <a:rPr lang="en-US" i="1" dirty="0"/>
              <a:t>#2, 6-34 even, 40-44 even, 49, 52, 54 </a:t>
            </a:r>
            <a:r>
              <a:rPr lang="en-US" i="1"/>
              <a:t>= </a:t>
            </a:r>
            <a:r>
              <a:rPr lang="en-US" i="1" smtClean="0"/>
              <a:t>22 </a:t>
            </a:r>
            <a:r>
              <a:rPr lang="en-US" i="1" dirty="0"/>
              <a:t>total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600200" y="1600200"/>
            <a:ext cx="4191000" cy="1740932"/>
            <a:chOff x="1600200" y="2133600"/>
            <a:chExt cx="4191000" cy="2321242"/>
          </a:xfrm>
        </p:grpSpPr>
        <p:sp>
          <p:nvSpPr>
            <p:cNvPr id="4" name="Isosceles Triangle 3"/>
            <p:cNvSpPr/>
            <p:nvPr/>
          </p:nvSpPr>
          <p:spPr>
            <a:xfrm>
              <a:off x="1676400" y="2133600"/>
              <a:ext cx="4114800" cy="1752600"/>
            </a:xfrm>
            <a:prstGeom prst="triangle">
              <a:avLst>
                <a:gd name="adj" fmla="val 34167"/>
              </a:avLst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669143"/>
              <a:ext cx="1447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 + 11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5600" y="3962399"/>
              <a:ext cx="1447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5X – 9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529364"/>
              <a:ext cx="1447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2X + 10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844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5.5 Answers and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5.5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5.5 Quiz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3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Midsegment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Midsegment of a Triangle</a:t>
            </a:r>
          </a:p>
          <a:p>
            <a:pPr lvl="1"/>
            <a:r>
              <a:rPr lang="en-US" sz="2400" dirty="0" smtClean="0"/>
              <a:t>Segment that connects the midpoints of two sides of a triangle</a:t>
            </a:r>
            <a:endParaRPr lang="en-US" sz="2400" dirty="0"/>
          </a:p>
        </p:txBody>
      </p:sp>
      <p:sp>
        <p:nvSpPr>
          <p:cNvPr id="4" name="Isosceles Triangle 3"/>
          <p:cNvSpPr/>
          <p:nvPr/>
        </p:nvSpPr>
        <p:spPr>
          <a:xfrm>
            <a:off x="2057400" y="2068830"/>
            <a:ext cx="6019800" cy="1257300"/>
          </a:xfrm>
          <a:prstGeom prst="triangle">
            <a:avLst>
              <a:gd name="adj" fmla="val 323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1"/>
            <a:endCxn id="4" idx="5"/>
          </p:cNvCxnSpPr>
          <p:nvPr/>
        </p:nvCxnSpPr>
        <p:spPr>
          <a:xfrm rot="10800000" flipH="1">
            <a:off x="3031404" y="2697480"/>
            <a:ext cx="3009900" cy="11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997200" y="2673668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88050" y="2668905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3600450"/>
            <a:ext cx="4648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Midsegment Theorem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062115"/>
            <a:ext cx="7620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The midsegment of a triangle is parallel to the third side and is half as long as that side.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Mr. Wright’s demonstration with the </a:t>
            </a:r>
            <a:r>
              <a:rPr lang="en-US" dirty="0" err="1"/>
              <a:t>metersticks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does </a:t>
            </a:r>
            <a:r>
              <a:rPr lang="en-US" dirty="0"/>
              <a:t>the third side compare when there is a small angle to a big angle?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00150"/>
            <a:ext cx="452628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Hinge Theorem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661815"/>
            <a:ext cx="75438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2 sides of one </a:t>
            </a:r>
            <a:r>
              <a:rPr lang="el-GR" sz="2400" dirty="0" smtClean="0"/>
              <a:t>Δ </a:t>
            </a:r>
            <a:r>
              <a:rPr lang="en-US" sz="2400" dirty="0" smtClean="0"/>
              <a:t>are congruent to 2 sides of another </a:t>
            </a:r>
            <a:r>
              <a:rPr lang="el-GR" sz="2400" dirty="0" smtClean="0"/>
              <a:t>Δ</a:t>
            </a:r>
            <a:r>
              <a:rPr lang="en-US" sz="2400" dirty="0" smtClean="0"/>
              <a:t>, and the included angle of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l-GR" sz="2400" dirty="0" smtClean="0"/>
              <a:t>Δ </a:t>
            </a:r>
            <a:r>
              <a:rPr lang="en-US" sz="2400" dirty="0" smtClean="0"/>
              <a:t>is larger than the included angle of the 2</a:t>
            </a:r>
            <a:r>
              <a:rPr lang="en-US" sz="2400" baseline="30000" dirty="0" smtClean="0"/>
              <a:t>nd </a:t>
            </a:r>
            <a:r>
              <a:rPr lang="el-GR" sz="2400" dirty="0" smtClean="0"/>
              <a:t>Δ</a:t>
            </a:r>
            <a:r>
              <a:rPr lang="en-US" sz="2400" dirty="0" smtClean="0"/>
              <a:t>, then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side of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is longer than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side of the 2</a:t>
            </a:r>
            <a:r>
              <a:rPr lang="en-US" sz="2400" baseline="30000" dirty="0" smtClean="0"/>
              <a:t>nd </a:t>
            </a:r>
            <a:r>
              <a:rPr lang="el-GR" sz="2400" dirty="0" smtClean="0"/>
              <a:t>Δ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1219200" y="3943350"/>
            <a:ext cx="2209800" cy="572096"/>
            <a:chOff x="1219200" y="5257800"/>
            <a:chExt cx="2209800" cy="762794"/>
          </a:xfrm>
        </p:grpSpPr>
        <p:grpSp>
          <p:nvGrpSpPr>
            <p:cNvPr id="18" name="Group 17"/>
            <p:cNvGrpSpPr/>
            <p:nvPr/>
          </p:nvGrpSpPr>
          <p:grpSpPr>
            <a:xfrm>
              <a:off x="1219200" y="5257800"/>
              <a:ext cx="2209800" cy="687388"/>
              <a:chOff x="1219200" y="5257800"/>
              <a:chExt cx="2209800" cy="6873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2192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219200" y="5257800"/>
                <a:ext cx="9906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2209800" y="5257800"/>
                <a:ext cx="12192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1328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1676400" y="5410200"/>
              <a:ext cx="2286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867402" y="3714750"/>
            <a:ext cx="2209800" cy="800696"/>
            <a:chOff x="5867400" y="4953000"/>
            <a:chExt cx="2209800" cy="1067594"/>
          </a:xfrm>
        </p:grpSpPr>
        <p:grpSp>
          <p:nvGrpSpPr>
            <p:cNvPr id="20" name="Group 19"/>
            <p:cNvGrpSpPr/>
            <p:nvPr/>
          </p:nvGrpSpPr>
          <p:grpSpPr>
            <a:xfrm>
              <a:off x="5867400" y="4953000"/>
              <a:ext cx="2209800" cy="992188"/>
              <a:chOff x="5867400" y="4953000"/>
              <a:chExt cx="2209800" cy="99218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58674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867400" y="4953000"/>
                <a:ext cx="685799" cy="9921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6553200" y="4953000"/>
                <a:ext cx="1524000" cy="9906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rot="5400000">
              <a:off x="67810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96000" y="53340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2743200" y="3886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0" y="4117032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40°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981702" y="4133942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60°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391400" y="382905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/>
      <p:bldP spid="36" grpId="0"/>
      <p:bldP spid="37" grpId="0"/>
      <p:bldP spid="3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00150"/>
            <a:ext cx="4724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Converse of the Hinge Theorem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629054"/>
            <a:ext cx="75438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2 sides of one </a:t>
            </a:r>
            <a:r>
              <a:rPr lang="el-GR" sz="2400" dirty="0" smtClean="0">
                <a:latin typeface="Calibri"/>
              </a:rPr>
              <a:t>Δ</a:t>
            </a:r>
            <a:r>
              <a:rPr lang="en-US" sz="2400" dirty="0" smtClean="0">
                <a:latin typeface="Calibri"/>
              </a:rPr>
              <a:t> </a:t>
            </a:r>
            <a:r>
              <a:rPr lang="en-US" sz="2400" dirty="0" smtClean="0"/>
              <a:t>are congruent to 2 sides of another </a:t>
            </a:r>
            <a:r>
              <a:rPr lang="el-GR" sz="2400" dirty="0" smtClean="0"/>
              <a:t>Δ</a:t>
            </a:r>
            <a:r>
              <a:rPr lang="en-US" sz="2400" dirty="0" smtClean="0"/>
              <a:t>, and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side of the first is longer than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side of the 2</a:t>
            </a:r>
            <a:r>
              <a:rPr lang="en-US" sz="2400" baseline="30000" dirty="0" smtClean="0"/>
              <a:t>nd </a:t>
            </a:r>
            <a:r>
              <a:rPr lang="el-GR" sz="2400" dirty="0" smtClean="0"/>
              <a:t>Δ</a:t>
            </a:r>
            <a:r>
              <a:rPr lang="en-US" sz="2400" dirty="0" smtClean="0"/>
              <a:t>, then the included angle of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 is larger than the included angle of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" name="Group 32"/>
          <p:cNvGrpSpPr/>
          <p:nvPr/>
        </p:nvGrpSpPr>
        <p:grpSpPr>
          <a:xfrm>
            <a:off x="1219200" y="3943350"/>
            <a:ext cx="2209800" cy="572096"/>
            <a:chOff x="1219200" y="5257800"/>
            <a:chExt cx="2209800" cy="762794"/>
          </a:xfrm>
        </p:grpSpPr>
        <p:grpSp>
          <p:nvGrpSpPr>
            <p:cNvPr id="6" name="Group 17"/>
            <p:cNvGrpSpPr/>
            <p:nvPr/>
          </p:nvGrpSpPr>
          <p:grpSpPr>
            <a:xfrm>
              <a:off x="1219200" y="5257800"/>
              <a:ext cx="2209800" cy="687388"/>
              <a:chOff x="1219200" y="5257800"/>
              <a:chExt cx="2209800" cy="6873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2192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219200" y="5257800"/>
                <a:ext cx="9906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2209800" y="5257800"/>
                <a:ext cx="1219200" cy="685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1328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1676400" y="5410200"/>
              <a:ext cx="22860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33"/>
          <p:cNvGrpSpPr/>
          <p:nvPr/>
        </p:nvGrpSpPr>
        <p:grpSpPr>
          <a:xfrm>
            <a:off x="5867402" y="3714750"/>
            <a:ext cx="2209800" cy="800696"/>
            <a:chOff x="5867400" y="4953000"/>
            <a:chExt cx="2209800" cy="1067594"/>
          </a:xfrm>
        </p:grpSpPr>
        <p:grpSp>
          <p:nvGrpSpPr>
            <p:cNvPr id="10" name="Group 19"/>
            <p:cNvGrpSpPr/>
            <p:nvPr/>
          </p:nvGrpSpPr>
          <p:grpSpPr>
            <a:xfrm>
              <a:off x="5867400" y="4953000"/>
              <a:ext cx="2209800" cy="992188"/>
              <a:chOff x="5867400" y="4953000"/>
              <a:chExt cx="2209800" cy="992188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5867400" y="5943600"/>
                <a:ext cx="22098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5867400" y="4953000"/>
                <a:ext cx="685799" cy="99060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6553200" y="4953000"/>
                <a:ext cx="1524000" cy="9906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rot="5400000">
              <a:off x="6781006" y="5943600"/>
              <a:ext cx="153194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096000" y="5334000"/>
              <a:ext cx="22860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2743200" y="3886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524000" y="409066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40°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947672" y="409066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60°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391400" y="382905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5" grpId="0"/>
      <p:bldP spid="36" grpId="0"/>
      <p:bldP spid="37" grpId="0"/>
      <p:bldP spid="3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If PR = PS and </a:t>
                </a:r>
                <a:r>
                  <a:rPr lang="en-US" dirty="0" err="1" smtClean="0"/>
                  <a:t>m</a:t>
                </a:r>
                <a:r>
                  <a:rPr lang="en-US" dirty="0" err="1" smtClean="0">
                    <a:sym typeface="Symbol"/>
                  </a:rPr>
                  <a:t>QPR</a:t>
                </a:r>
                <a:r>
                  <a:rPr lang="en-US" dirty="0" smtClean="0">
                    <a:sym typeface="Symbol"/>
                  </a:rPr>
                  <a:t> &gt; </a:t>
                </a:r>
                <a:r>
                  <a:rPr lang="en-US" dirty="0" err="1" smtClean="0">
                    <a:sym typeface="Symbol"/>
                  </a:rPr>
                  <a:t>mQPS</a:t>
                </a:r>
                <a:r>
                  <a:rPr lang="en-US" dirty="0" smtClean="0">
                    <a:sym typeface="Symbol"/>
                  </a:rPr>
                  <a:t>, which is longer,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𝑆𝑄</m:t>
                        </m:r>
                      </m:e>
                    </m:bar>
                  </m:oMath>
                </a14:m>
                <a:r>
                  <a:rPr lang="en-US" dirty="0" smtClean="0">
                    <a:sym typeface="Symbol"/>
                  </a:rPr>
                  <a:t> or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𝑅𝑄</m:t>
                        </m:r>
                      </m:e>
                    </m:bar>
                  </m:oMath>
                </a14:m>
                <a:r>
                  <a:rPr lang="en-US" dirty="0" smtClean="0">
                    <a:sym typeface="Symbol"/>
                  </a:rPr>
                  <a:t>?</a:t>
                </a:r>
              </a:p>
              <a:p>
                <a:endParaRPr lang="en-US" dirty="0" smtClean="0">
                  <a:sym typeface="Symbol"/>
                </a:endParaRPr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If PR = PS and RQ &lt; SQ, which is larger, </a:t>
                </a:r>
                <a:r>
                  <a:rPr lang="en-US" dirty="0" err="1" smtClean="0"/>
                  <a:t>m</a:t>
                </a:r>
                <a:r>
                  <a:rPr lang="en-US" dirty="0" err="1" smtClean="0">
                    <a:sym typeface="Symbol"/>
                  </a:rPr>
                  <a:t>RPQ</a:t>
                </a:r>
                <a:r>
                  <a:rPr lang="en-US" dirty="0" smtClean="0">
                    <a:sym typeface="Symbol"/>
                  </a:rPr>
                  <a:t> or </a:t>
                </a:r>
                <a:r>
                  <a:rPr lang="en-US" dirty="0" err="1" smtClean="0">
                    <a:sym typeface="Symbol"/>
                  </a:rPr>
                  <a:t>mSPQ</a:t>
                </a:r>
                <a:r>
                  <a:rPr lang="en-US" dirty="0" smtClean="0">
                    <a:sym typeface="Symbol"/>
                  </a:rPr>
                  <a:t>?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449" t="-1628" r="-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22526"/>
            <a:ext cx="2133600" cy="191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600450"/>
          </a:xfrm>
        </p:spPr>
        <p:txBody>
          <a:bodyPr>
            <a:normAutofit/>
          </a:bodyPr>
          <a:lstStyle/>
          <a:p>
            <a:r>
              <a:rPr lang="en-US" dirty="0" smtClean="0"/>
              <a:t>Indirect Reasoning</a:t>
            </a:r>
          </a:p>
          <a:p>
            <a:pPr lvl="1"/>
            <a:r>
              <a:rPr lang="en-US" dirty="0" smtClean="0"/>
              <a:t>You are taking a multiple choice test.</a:t>
            </a:r>
          </a:p>
          <a:p>
            <a:pPr lvl="1"/>
            <a:r>
              <a:rPr lang="en-US" dirty="0" smtClean="0"/>
              <a:t>You don’t know the correct answer.</a:t>
            </a:r>
          </a:p>
          <a:p>
            <a:pPr lvl="1"/>
            <a:r>
              <a:rPr lang="en-US" dirty="0" smtClean="0"/>
              <a:t>You eliminate the answers you know are incorrect.</a:t>
            </a:r>
          </a:p>
          <a:p>
            <a:pPr lvl="1"/>
            <a:r>
              <a:rPr lang="en-US" dirty="0" smtClean="0"/>
              <a:t>The answer that is left is the correct answer.</a:t>
            </a:r>
          </a:p>
          <a:p>
            <a:r>
              <a:rPr lang="en-US" dirty="0" smtClean="0"/>
              <a:t>You can use the same type of logic to prove geometric things.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Indirect Proof</a:t>
            </a:r>
          </a:p>
          <a:p>
            <a:pPr lvl="1"/>
            <a:r>
              <a:rPr lang="en-US" dirty="0" smtClean="0"/>
              <a:t>Proving things by making an assumption and showing that the assumption leads to a contradiction.</a:t>
            </a:r>
          </a:p>
          <a:p>
            <a:pPr lvl="1"/>
            <a:r>
              <a:rPr lang="en-US" dirty="0" smtClean="0"/>
              <a:t>Essentially it is proof by eliminating all the other possibilities.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Steps for writing indirect proofs</a:t>
            </a:r>
          </a:p>
          <a:p>
            <a:pPr lvl="1"/>
            <a:r>
              <a:rPr lang="en-US" dirty="0" smtClean="0"/>
              <a:t>Identify what you are trying to prove.  Temporarily, assume the conclusion is false and that the opposite is true.</a:t>
            </a:r>
          </a:p>
          <a:p>
            <a:pPr lvl="1"/>
            <a:r>
              <a:rPr lang="en-US" dirty="0" smtClean="0"/>
              <a:t>Show that this leads to a contradiction of the hypothesis or some other fact.</a:t>
            </a:r>
          </a:p>
          <a:p>
            <a:pPr lvl="1"/>
            <a:r>
              <a:rPr lang="en-US" dirty="0" smtClean="0"/>
              <a:t>Point out that the assumption must be false, so the conclusion must be true.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485900"/>
                <a:ext cx="8458200" cy="36576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400" dirty="0" smtClean="0"/>
                  <a:t>Example; Prove that through a point not on a line, there is only one line perpendicular to the line.</a:t>
                </a:r>
              </a:p>
              <a:p>
                <a:endParaRPr lang="en-US" sz="2400" dirty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We want to show that only one line is </a:t>
                </a:r>
                <a:r>
                  <a:rPr lang="en-US" sz="2400" dirty="0" smtClean="0">
                    <a:sym typeface="Symbol"/>
                  </a:rPr>
                  <a:t>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 dirty="0" smtClean="0">
                    <a:sym typeface="Symbol"/>
                  </a:rPr>
                  <a:t>.  So, </a:t>
                </a:r>
                <a:r>
                  <a:rPr lang="en-US" sz="2400" dirty="0" smtClean="0"/>
                  <a:t>assume </a:t>
                </a:r>
                <a:r>
                  <a:rPr lang="en-US" sz="2400" dirty="0"/>
                  <a:t>that lines PM and PN </a:t>
                </a:r>
                <a:r>
                  <a:rPr lang="en-US" sz="2400" dirty="0">
                    <a:sym typeface="Symbol" pitchFamily="18" charset="2"/>
                  </a:rPr>
                  <a:t></a:t>
                </a:r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  <a:p>
                <a:r>
                  <a:rPr lang="en-US" sz="2400" dirty="0">
                    <a:sym typeface="Symbol" pitchFamily="18" charset="2"/>
                  </a:rPr>
                  <a:t></a:t>
                </a:r>
                <a:r>
                  <a:rPr lang="en-US" sz="2400" dirty="0"/>
                  <a:t>PMN and </a:t>
                </a:r>
                <a:r>
                  <a:rPr lang="en-US" sz="2400" dirty="0">
                    <a:sym typeface="Symbol" pitchFamily="18" charset="2"/>
                  </a:rPr>
                  <a:t></a:t>
                </a:r>
                <a:r>
                  <a:rPr lang="en-US" sz="2400" dirty="0"/>
                  <a:t>PNM are </a:t>
                </a:r>
                <a:r>
                  <a:rPr lang="en-US" sz="2400" dirty="0" err="1"/>
                  <a:t>rt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itchFamily="18" charset="2"/>
                  </a:rPr>
                  <a:t></a:t>
                </a:r>
                <a:r>
                  <a:rPr lang="en-US" sz="2400" dirty="0"/>
                  <a:t>s </a:t>
                </a:r>
                <a:r>
                  <a:rPr lang="en-US" sz="2400" dirty="0" smtClean="0"/>
                  <a:t>by definition of </a:t>
                </a:r>
                <a:r>
                  <a:rPr lang="en-US" sz="2400" dirty="0" smtClean="0">
                    <a:sym typeface="Symbol" pitchFamily="18" charset="2"/>
                  </a:rPr>
                  <a:t></a:t>
                </a:r>
                <a:r>
                  <a:rPr lang="en-US" sz="2400" dirty="0" smtClean="0"/>
                  <a:t> lines</a:t>
                </a:r>
              </a:p>
              <a:p>
                <a:r>
                  <a:rPr lang="en-US" sz="2400" dirty="0" err="1" smtClean="0"/>
                  <a:t>m</a:t>
                </a:r>
                <a:r>
                  <a:rPr lang="en-US" sz="2400" dirty="0" err="1" smtClean="0">
                    <a:sym typeface="Symbol" pitchFamily="18" charset="2"/>
                  </a:rPr>
                  <a:t>PMN</a:t>
                </a:r>
                <a:r>
                  <a:rPr lang="en-US" sz="2400" dirty="0" smtClean="0">
                    <a:sym typeface="Symbol" pitchFamily="18" charset="2"/>
                  </a:rPr>
                  <a:t> = 90°, </a:t>
                </a:r>
                <a:r>
                  <a:rPr lang="en-US" sz="2400" dirty="0" err="1" smtClean="0">
                    <a:sym typeface="Symbol" pitchFamily="18" charset="2"/>
                  </a:rPr>
                  <a:t>mPNM</a:t>
                </a:r>
                <a:r>
                  <a:rPr lang="en-US" sz="2400" dirty="0" smtClean="0">
                    <a:sym typeface="Symbol" pitchFamily="18" charset="2"/>
                  </a:rPr>
                  <a:t> = 90° by definition of right angles</a:t>
                </a:r>
              </a:p>
              <a:p>
                <a:r>
                  <a:rPr lang="en-US" sz="2400" dirty="0" smtClean="0"/>
                  <a:t>The angles of a triangle should add to be 180 degrees, but this triangle adds to more.  This is a contradiction, so our assumption is false. And there is only one line perpendicular to the line through point P.</a:t>
                </a:r>
                <a:endParaRPr lang="en-US" sz="2400" dirty="0"/>
              </a:p>
            </p:txBody>
          </p:sp>
        </mc:Choice>
        <mc:Fallback xmlns="">
          <p:sp>
            <p:nvSpPr>
              <p:cNvPr id="18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485900"/>
                <a:ext cx="8458200" cy="3657600"/>
              </a:xfrm>
              <a:blipFill>
                <a:blip r:embed="rId3"/>
                <a:stretch>
                  <a:fillRect t="-2500" r="-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495800" y="2575098"/>
            <a:ext cx="35814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867400" y="1832148"/>
            <a:ext cx="76200" cy="571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5"/>
          </p:cNvCxnSpPr>
          <p:nvPr/>
        </p:nvCxnSpPr>
        <p:spPr>
          <a:xfrm rot="16200000" flipH="1">
            <a:off x="5933838" y="1879534"/>
            <a:ext cx="694169" cy="69695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564191" y="2231404"/>
            <a:ext cx="685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07885" y="2517948"/>
            <a:ext cx="762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953915" y="2546325"/>
            <a:ext cx="571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6488905" y="2517948"/>
            <a:ext cx="762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454774" y="2546325"/>
            <a:ext cx="571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62600" y="165735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638800" y="249889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477000" y="250507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7" grpId="0" animBg="1"/>
      <p:bldP spid="31" grpId="0"/>
      <p:bldP spid="32" grpId="0"/>
      <p:bldP spid="3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you wanted to prove the statement “If x + y ≠ 14 and y = 5, then x ≠ 9.”  What temporary assumption could you make to prove the conclusion indirectly?</a:t>
            </a:r>
          </a:p>
          <a:p>
            <a:endParaRPr lang="en-US" dirty="0" smtClean="0"/>
          </a:p>
          <a:p>
            <a:r>
              <a:rPr lang="en-US" dirty="0" smtClean="0"/>
              <a:t>How does that assumption lead to a contradiction?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Inequalities in Two Triangles and Indirect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338 #4-18 even, 22-34 even = 15 total</a:t>
            </a:r>
          </a:p>
          <a:p>
            <a:r>
              <a:rPr lang="en-US" i="1" dirty="0" smtClean="0"/>
              <a:t>Extra Credit 341 #2, 4 = +2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85800"/>
            <a:ext cx="4438650" cy="2211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Midsegment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Name the midsegments.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Draw the third </a:t>
            </a:r>
            <a:r>
              <a:rPr lang="en-US" dirty="0" err="1" smtClean="0"/>
              <a:t>midsegment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Let UW be 81 inches.  Find VS.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5.6 Answers and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5.6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5.6 Quiz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3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2206752" cy="3371850"/>
          </a:xfrm>
        </p:spPr>
        <p:txBody>
          <a:bodyPr/>
          <a:lstStyle/>
          <a:p>
            <a:r>
              <a:rPr lang="en-US" i="1" dirty="0" smtClean="0"/>
              <a:t>348 #1-18 = 18 total</a:t>
            </a:r>
          </a:p>
          <a:p>
            <a:endParaRPr lang="en-US" dirty="0"/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3"/>
          <a:srcRect r="8343" b="21053"/>
          <a:stretch>
            <a:fillRect/>
          </a:stretch>
        </p:blipFill>
        <p:spPr bwMode="auto">
          <a:xfrm>
            <a:off x="4267200" y="0"/>
            <a:ext cx="4876802" cy="514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</a:t>
            </a:r>
            <a:r>
              <a:rPr lang="en-US" dirty="0" err="1" smtClean="0"/>
              <a:t>Midsegment</a:t>
            </a:r>
            <a:r>
              <a:rPr lang="en-US" dirty="0" smtClean="0"/>
              <a:t>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Coordinate Proof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 smtClean="0"/>
              <a:t>Use the origin as a vertex or center.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 smtClean="0"/>
              <a:t>Place at least one side of the polygon on an axis.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 smtClean="0"/>
              <a:t>Usually keep the figure within the first quadrant.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 smtClean="0"/>
              <a:t>Use coordinates that make computations as simple as possible.</a:t>
            </a:r>
          </a:p>
          <a:p>
            <a:r>
              <a:rPr lang="en-US" dirty="0" smtClean="0"/>
              <a:t>You will prove things by calculating things like slope, distance, and midpoints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</a:t>
            </a:r>
            <a:r>
              <a:rPr lang="en-US" dirty="0" err="1" smtClean="0"/>
              <a:t>Midsegment</a:t>
            </a:r>
            <a:r>
              <a:rPr lang="en-US" dirty="0" smtClean="0"/>
              <a:t> Theorem and Coordinate Proof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301"/>
            <a:ext cx="4419600" cy="2150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1"/>
            <a:ext cx="4152900" cy="20077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</a:t>
            </a:r>
            <a:r>
              <a:rPr lang="en-US" dirty="0" err="1" smtClean="0"/>
              <a:t>Midsegment</a:t>
            </a:r>
            <a:r>
              <a:rPr lang="en-US" dirty="0" smtClean="0"/>
              <a:t>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00150"/>
            <a:ext cx="5864352" cy="33718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Place a </a:t>
            </a:r>
            <a:r>
              <a:rPr lang="en-US" b="1" dirty="0" smtClean="0"/>
              <a:t>square</a:t>
            </a:r>
            <a:r>
              <a:rPr lang="en-US" dirty="0" smtClean="0"/>
              <a:t> in a coordinate plane so that it is convenient for finding side lengths.  Assign coordinates.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Place a </a:t>
            </a:r>
            <a:r>
              <a:rPr lang="en-US" b="1" dirty="0" smtClean="0"/>
              <a:t>right triangle </a:t>
            </a:r>
            <a:r>
              <a:rPr lang="en-US" dirty="0" smtClean="0"/>
              <a:t>in a coordinate plane so that it is convenient for finding side lengths.  Assign coordinates.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38800" y="1314450"/>
            <a:ext cx="2971800" cy="1600200"/>
            <a:chOff x="3810000" y="2591594"/>
            <a:chExt cx="2438400" cy="15240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810000" y="3810000"/>
              <a:ext cx="2438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3657600" y="3352800"/>
              <a:ext cx="1524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6400800" y="1485900"/>
            <a:ext cx="1143000" cy="1085850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62600" y="257175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(0, 0)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108250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 a)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91400" y="256840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(a, 0)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543800" y="1143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(a, a)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5562600" y="3143250"/>
            <a:ext cx="2971800" cy="1600200"/>
            <a:chOff x="3810000" y="2591594"/>
            <a:chExt cx="2438400" cy="1524000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3810000" y="3810000"/>
              <a:ext cx="2438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3657600" y="3352800"/>
              <a:ext cx="1524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ight Triangle 18"/>
          <p:cNvSpPr/>
          <p:nvPr/>
        </p:nvSpPr>
        <p:spPr>
          <a:xfrm>
            <a:off x="6324600" y="3314700"/>
            <a:ext cx="1828800" cy="1085850"/>
          </a:xfrm>
          <a:prstGeom prst="rtTriangl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86400" y="44038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(0, 0)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486400" y="319705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 b)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848600" y="440055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(a, 0)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/>
      <p:bldP spid="13" grpId="0"/>
      <p:bldP spid="14" grpId="0"/>
      <p:bldP spid="15" grpId="0"/>
      <p:bldP spid="19" grpId="0" animBg="1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5.1 </a:t>
            </a:r>
            <a:r>
              <a:rPr lang="en-US" dirty="0" err="1" smtClean="0"/>
              <a:t>Midsegment</a:t>
            </a:r>
            <a:r>
              <a:rPr lang="en-US" dirty="0" smtClean="0"/>
              <a:t> Theorem and Coordinate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Write a coordinate proof of the </a:t>
            </a:r>
            <a:r>
              <a:rPr lang="en-US" dirty="0" err="1" smtClean="0"/>
              <a:t>midsegment</a:t>
            </a:r>
            <a:r>
              <a:rPr lang="en-US" dirty="0" smtClean="0"/>
              <a:t> theorem.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the figure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a </a:t>
            </a:r>
            <a:r>
              <a:rPr lang="en-US" dirty="0" err="1" smtClean="0"/>
              <a:t>midsegment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the proof</a:t>
            </a:r>
          </a:p>
          <a:p>
            <a:pPr marL="834390" lvl="1" indent="-514350">
              <a:buFont typeface="+mj-lt"/>
              <a:buAutoNum type="alphaLcPeriod"/>
            </a:pPr>
            <a:r>
              <a:rPr lang="en-US" dirty="0" smtClean="0"/>
              <a:t>Lines are parallel</a:t>
            </a:r>
          </a:p>
          <a:p>
            <a:pPr marL="834390" lvl="1" indent="-514350">
              <a:buFont typeface="+mj-lt"/>
              <a:buAutoNum type="alphaLcPeriod"/>
            </a:pPr>
            <a:endParaRPr lang="en-US" dirty="0" smtClean="0"/>
          </a:p>
          <a:p>
            <a:pPr marL="834390" lvl="1" indent="-514350">
              <a:buFont typeface="+mj-lt"/>
              <a:buAutoNum type="alphaLcPeriod"/>
            </a:pPr>
            <a:r>
              <a:rPr lang="en-US" dirty="0" err="1" smtClean="0"/>
              <a:t>Midsegment</a:t>
            </a:r>
            <a:r>
              <a:rPr lang="en-US" dirty="0" smtClean="0"/>
              <a:t> = ½ third side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562600" y="1600200"/>
            <a:ext cx="2971800" cy="1600200"/>
            <a:chOff x="3810000" y="2591594"/>
            <a:chExt cx="2438400" cy="15240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810000" y="3810000"/>
              <a:ext cx="2438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3657600" y="3352800"/>
              <a:ext cx="1524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5486400" y="286084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(0, 0)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154305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(2b, 2c)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28575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(2a, 0)</a:t>
            </a:r>
            <a:endParaRPr lang="en-US" sz="2400" dirty="0"/>
          </a:p>
        </p:txBody>
      </p:sp>
      <p:sp>
        <p:nvSpPr>
          <p:cNvPr id="10" name="Isosceles Triangle 9"/>
          <p:cNvSpPr/>
          <p:nvPr/>
        </p:nvSpPr>
        <p:spPr>
          <a:xfrm>
            <a:off x="6324600" y="1828800"/>
            <a:ext cx="1828800" cy="1028700"/>
          </a:xfrm>
          <a:prstGeom prst="triangle">
            <a:avLst>
              <a:gd name="adj" fmla="val 31452"/>
            </a:avLst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5"/>
          </p:cNvCxnSpPr>
          <p:nvPr/>
        </p:nvCxnSpPr>
        <p:spPr>
          <a:xfrm flipH="1">
            <a:off x="7239002" y="2343150"/>
            <a:ext cx="287597" cy="51435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1800" y="28575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(a, 0)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467600" y="2057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/>
              <a:t>a+b</a:t>
            </a:r>
            <a:r>
              <a:rPr lang="en-US" sz="2400" dirty="0" smtClean="0"/>
              <a:t>, c)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9" grpId="0"/>
      <p:bldP spid="10" grpId="0" animBg="1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28793</TotalTime>
  <Words>2630</Words>
  <Application>Microsoft Office PowerPoint</Application>
  <PresentationFormat>On-screen Show (16:9)</PresentationFormat>
  <Paragraphs>425</Paragraphs>
  <Slides>51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Calibri</vt:lpstr>
      <vt:lpstr>Cambria Math</vt:lpstr>
      <vt:lpstr>Comic Sans MS</vt:lpstr>
      <vt:lpstr>Symbol</vt:lpstr>
      <vt:lpstr>Tw Cen MT</vt:lpstr>
      <vt:lpstr>Wingdings</vt:lpstr>
      <vt:lpstr>Wingdings 2</vt:lpstr>
      <vt:lpstr>Median</vt:lpstr>
      <vt:lpstr>Relationships within Triangles</vt:lpstr>
      <vt:lpstr>PowerPoint Presentation</vt:lpstr>
      <vt:lpstr>5.1 Midsegment Theorem and Coordinate Proof</vt:lpstr>
      <vt:lpstr>5.1 Midsegment Theorem and Coordinate Proof</vt:lpstr>
      <vt:lpstr>5.1 Midsegment Theorem and Coordinate Proof</vt:lpstr>
      <vt:lpstr>5.1 Midsegment Theorem and Coordinate Proof</vt:lpstr>
      <vt:lpstr>5.1 Midsegment Theorem and Coordinate Proof</vt:lpstr>
      <vt:lpstr>5.1 Midsegment Theorem and Coordinate Proof</vt:lpstr>
      <vt:lpstr>5.1 Midsegment Theorem and Coordinate Proof</vt:lpstr>
      <vt:lpstr>5.1 Midsegment Theorem and Coordinate Proof</vt:lpstr>
      <vt:lpstr>5.1 Answers and Quiz</vt:lpstr>
      <vt:lpstr>5.2 Use Perpendicular Bisectors</vt:lpstr>
      <vt:lpstr>5.2 Use Perpendicular Bisectors</vt:lpstr>
      <vt:lpstr>5.2 Use Perpendicular Bisectors</vt:lpstr>
      <vt:lpstr>5.2 Use Perpendicular Bisectors</vt:lpstr>
      <vt:lpstr>5.2 Use Perpendicular Bisectors</vt:lpstr>
      <vt:lpstr>5.2 Use Perpendicular Bisectors</vt:lpstr>
      <vt:lpstr>5.2 Use Perpendicular Bisectors</vt:lpstr>
      <vt:lpstr>5.2 Answers and Quiz</vt:lpstr>
      <vt:lpstr>5.3 Use Angle Bisectors of Triangles</vt:lpstr>
      <vt:lpstr>5.3 Use Angle Bisectors of Triangles</vt:lpstr>
      <vt:lpstr>5.3 Use Angle Bisectors of Triangles</vt:lpstr>
      <vt:lpstr>5.3 Use Angle Bisectors of Triangles</vt:lpstr>
      <vt:lpstr>5.3 Answers and Quiz</vt:lpstr>
      <vt:lpstr>5.4 Use Medians and Altitudes</vt:lpstr>
      <vt:lpstr>5.4 Use Medians and Altitudes</vt:lpstr>
      <vt:lpstr>5.4 Use Medians and Altitudes</vt:lpstr>
      <vt:lpstr>5.4 Use Medians and Altitudes</vt:lpstr>
      <vt:lpstr>5.4 Use Medians and Altitudes</vt:lpstr>
      <vt:lpstr>5.4 Use Medians and Altitudes</vt:lpstr>
      <vt:lpstr>5.4 Use Medians and Altitudes</vt:lpstr>
      <vt:lpstr>5.4 Use Medians and Altitudes</vt:lpstr>
      <vt:lpstr>5.4 Answers and Quiz</vt:lpstr>
      <vt:lpstr>5.5 Use Inequalities in a Triangle</vt:lpstr>
      <vt:lpstr>5.5 Use Inequalities in a Triangle</vt:lpstr>
      <vt:lpstr>5.5 Use Inequalities in a Triangle</vt:lpstr>
      <vt:lpstr>5.5 Use Inequalities in a Triangle</vt:lpstr>
      <vt:lpstr>5.5 Use Inequalities in a Triangle</vt:lpstr>
      <vt:lpstr>5.5 Answers and Quiz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Inequalities in Two Triangles and Indirect Proof</vt:lpstr>
      <vt:lpstr>5.6 Answers and Quiz</vt:lpstr>
      <vt:lpstr>5.Review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within Triangles</dc:title>
  <dc:creator>Richard Wright</dc:creator>
  <cp:lastModifiedBy>Richard Wright</cp:lastModifiedBy>
  <cp:revision>115</cp:revision>
  <dcterms:created xsi:type="dcterms:W3CDTF">2010-07-13T15:03:38Z</dcterms:created>
  <dcterms:modified xsi:type="dcterms:W3CDTF">2017-11-13T19:10:58Z</dcterms:modified>
</cp:coreProperties>
</file>